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272" r:id="rId2"/>
    <p:sldId id="410" r:id="rId3"/>
    <p:sldId id="625" r:id="rId4"/>
    <p:sldId id="411" r:id="rId5"/>
    <p:sldId id="412" r:id="rId6"/>
    <p:sldId id="413" r:id="rId7"/>
    <p:sldId id="414" r:id="rId8"/>
    <p:sldId id="415" r:id="rId9"/>
    <p:sldId id="289" r:id="rId10"/>
    <p:sldId id="290" r:id="rId11"/>
    <p:sldId id="291" r:id="rId12"/>
    <p:sldId id="416" r:id="rId13"/>
    <p:sldId id="293" r:id="rId14"/>
    <p:sldId id="294" r:id="rId15"/>
    <p:sldId id="421" r:id="rId16"/>
    <p:sldId id="422" r:id="rId17"/>
    <p:sldId id="423" r:id="rId18"/>
    <p:sldId id="424" r:id="rId19"/>
    <p:sldId id="425" r:id="rId20"/>
    <p:sldId id="426" r:id="rId21"/>
    <p:sldId id="428" r:id="rId22"/>
    <p:sldId id="300" r:id="rId23"/>
    <p:sldId id="429" r:id="rId24"/>
    <p:sldId id="626" r:id="rId25"/>
    <p:sldId id="627" r:id="rId26"/>
    <p:sldId id="628" r:id="rId27"/>
    <p:sldId id="430" r:id="rId28"/>
    <p:sldId id="431" r:id="rId29"/>
    <p:sldId id="279" r:id="rId30"/>
    <p:sldId id="629" r:id="rId31"/>
    <p:sldId id="432" r:id="rId32"/>
    <p:sldId id="433" r:id="rId33"/>
    <p:sldId id="417" r:id="rId34"/>
    <p:sldId id="418" r:id="rId35"/>
    <p:sldId id="301" r:id="rId36"/>
    <p:sldId id="419" r:id="rId37"/>
    <p:sldId id="420" r:id="rId38"/>
    <p:sldId id="630" r:id="rId39"/>
    <p:sldId id="633" r:id="rId40"/>
    <p:sldId id="632" r:id="rId41"/>
    <p:sldId id="634" r:id="rId42"/>
    <p:sldId id="631" r:id="rId43"/>
    <p:sldId id="427" r:id="rId44"/>
    <p:sldId id="624" r:id="rId4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pos="312" userDrawn="1">
          <p15:clr>
            <a:srgbClr val="A4A3A4"/>
          </p15:clr>
        </p15:guide>
        <p15:guide id="4" pos="480" userDrawn="1">
          <p15:clr>
            <a:srgbClr val="A4A3A4"/>
          </p15:clr>
        </p15:guide>
        <p15:guide id="5" orient="horz" pos="88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1A14"/>
    <a:srgbClr val="B520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08" autoAdjust="0"/>
    <p:restoredTop sz="89812" autoAdjust="0"/>
  </p:normalViewPr>
  <p:slideViewPr>
    <p:cSldViewPr snapToGrid="0" showGuides="1">
      <p:cViewPr varScale="1">
        <p:scale>
          <a:sx n="64" d="100"/>
          <a:sy n="64" d="100"/>
        </p:scale>
        <p:origin x="786" y="78"/>
      </p:cViewPr>
      <p:guideLst>
        <p:guide pos="3840"/>
        <p:guide pos="312"/>
        <p:guide pos="480"/>
        <p:guide orient="horz" pos="88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114" d="100"/>
          <a:sy n="114" d="100"/>
        </p:scale>
        <p:origin x="4068" y="12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2AFAAE4-2744-09E0-2A1B-8B576F91B373}"/>
              </a:ext>
            </a:extLst>
          </p:cNvPr>
          <p:cNvSpPr>
            <a:spLocks noGrp="1"/>
          </p:cNvSpPr>
          <p:nvPr>
            <p:ph type="ftr" sz="quarter" idx="2"/>
          </p:nvPr>
        </p:nvSpPr>
        <p:spPr>
          <a:xfrm>
            <a:off x="1" y="8829676"/>
            <a:ext cx="3038475" cy="466725"/>
          </a:xfrm>
          <a:prstGeom prst="rect">
            <a:avLst/>
          </a:prstGeom>
        </p:spPr>
        <p:txBody>
          <a:bodyPr vert="horz" lIns="91427" tIns="45713" rIns="91427" bIns="45713" rtlCol="0" anchor="b"/>
          <a:lstStyle>
            <a:lvl1pPr algn="l">
              <a:defRPr sz="1200"/>
            </a:lvl1pPr>
          </a:lstStyle>
          <a:p>
            <a:r>
              <a:rPr lang="en-US" dirty="0"/>
              <a:t>©Young Conaway Stargatt &amp; Taylor, LLP</a:t>
            </a:r>
          </a:p>
        </p:txBody>
      </p:sp>
      <p:sp>
        <p:nvSpPr>
          <p:cNvPr id="5" name="Slide Number Placeholder 4">
            <a:extLst>
              <a:ext uri="{FF2B5EF4-FFF2-40B4-BE49-F238E27FC236}">
                <a16:creationId xmlns:a16="http://schemas.microsoft.com/office/drawing/2014/main" id="{3E77E1A7-CC00-59B0-19F8-8F9E32EE34BE}"/>
              </a:ext>
            </a:extLst>
          </p:cNvPr>
          <p:cNvSpPr>
            <a:spLocks noGrp="1"/>
          </p:cNvSpPr>
          <p:nvPr>
            <p:ph type="sldNum" sz="quarter" idx="3"/>
          </p:nvPr>
        </p:nvSpPr>
        <p:spPr>
          <a:xfrm>
            <a:off x="3970339" y="8829676"/>
            <a:ext cx="3038475" cy="466725"/>
          </a:xfrm>
          <a:prstGeom prst="rect">
            <a:avLst/>
          </a:prstGeom>
        </p:spPr>
        <p:txBody>
          <a:bodyPr vert="horz" lIns="91427" tIns="45713" rIns="91427" bIns="45713" rtlCol="0" anchor="b"/>
          <a:lstStyle>
            <a:lvl1pPr algn="r">
              <a:defRPr sz="1200"/>
            </a:lvl1pPr>
          </a:lstStyle>
          <a:p>
            <a:fld id="{CEC2409D-257E-4CEF-8E63-64F86640DD81}" type="slidenum">
              <a:rPr lang="en-US" smtClean="0"/>
              <a:t>‹#›</a:t>
            </a:fld>
            <a:endParaRPr lang="en-US" dirty="0"/>
          </a:p>
        </p:txBody>
      </p:sp>
    </p:spTree>
    <p:extLst>
      <p:ext uri="{BB962C8B-B14F-4D97-AF65-F5344CB8AC3E}">
        <p14:creationId xmlns:p14="http://schemas.microsoft.com/office/powerpoint/2010/main" val="3817949939"/>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928" userDrawn="1">
          <p15:clr>
            <a:srgbClr val="F26B43"/>
          </p15:clr>
        </p15:guide>
        <p15:guide id="2" pos="2208"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idx="1"/>
          </p:nvPr>
        </p:nvSpPr>
        <p:spPr>
          <a:xfrm>
            <a:off x="3970339" y="1"/>
            <a:ext cx="3038475" cy="466725"/>
          </a:xfrm>
          <a:prstGeom prst="rect">
            <a:avLst/>
          </a:prstGeom>
        </p:spPr>
        <p:txBody>
          <a:bodyPr vert="horz" lIns="91427" tIns="45713" rIns="91427" bIns="45713" rtlCol="0"/>
          <a:lstStyle>
            <a:lvl1pPr algn="r">
              <a:defRPr sz="1200"/>
            </a:lvl1pPr>
          </a:lstStyle>
          <a:p>
            <a:fld id="{7CA6E2CD-857E-47A9-AA58-60C4C343539A}" type="datetimeFigureOut">
              <a:rPr lang="en-US" smtClean="0"/>
              <a:t>10/22/2024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27" tIns="45713" rIns="91427" bIns="45713" rtlCol="0" anchor="ctr"/>
          <a:lstStyle/>
          <a:p>
            <a:endParaRPr lang="en-US" dirty="0"/>
          </a:p>
        </p:txBody>
      </p:sp>
      <p:sp>
        <p:nvSpPr>
          <p:cNvPr id="5" name="Notes Placeholder 4"/>
          <p:cNvSpPr>
            <a:spLocks noGrp="1"/>
          </p:cNvSpPr>
          <p:nvPr>
            <p:ph type="body" sz="quarter" idx="3"/>
          </p:nvPr>
        </p:nvSpPr>
        <p:spPr>
          <a:xfrm>
            <a:off x="701676" y="4473575"/>
            <a:ext cx="5607050" cy="3660775"/>
          </a:xfrm>
          <a:prstGeom prst="rect">
            <a:avLst/>
          </a:prstGeom>
        </p:spPr>
        <p:txBody>
          <a:bodyPr vert="horz" lIns="91427" tIns="45713" rIns="91427" bIns="457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6"/>
            <a:ext cx="3038475" cy="466725"/>
          </a:xfrm>
          <a:prstGeom prst="rect">
            <a:avLst/>
          </a:prstGeom>
        </p:spPr>
        <p:txBody>
          <a:bodyPr vert="horz" lIns="91427" tIns="45713" rIns="91427" bIns="4571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9" y="8829676"/>
            <a:ext cx="3038475" cy="466725"/>
          </a:xfrm>
          <a:prstGeom prst="rect">
            <a:avLst/>
          </a:prstGeom>
        </p:spPr>
        <p:txBody>
          <a:bodyPr vert="horz" lIns="91427" tIns="45713" rIns="91427" bIns="45713" rtlCol="0" anchor="b"/>
          <a:lstStyle>
            <a:lvl1pPr algn="r">
              <a:defRPr sz="1200"/>
            </a:lvl1pPr>
          </a:lstStyle>
          <a:p>
            <a:fld id="{DD14D754-3761-4739-99ED-B910D87D981F}" type="slidenum">
              <a:rPr lang="en-US" smtClean="0"/>
              <a:t>‹#›</a:t>
            </a:fld>
            <a:endParaRPr lang="en-US" dirty="0"/>
          </a:p>
        </p:txBody>
      </p:sp>
    </p:spTree>
    <p:extLst>
      <p:ext uri="{BB962C8B-B14F-4D97-AF65-F5344CB8AC3E}">
        <p14:creationId xmlns:p14="http://schemas.microsoft.com/office/powerpoint/2010/main" val="2743636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DD14D754-3761-4739-99ED-B910D87D981F}" type="slidenum">
              <a:rPr lang="en-US" smtClean="0"/>
              <a:t>11</a:t>
            </a:fld>
            <a:endParaRPr lang="en-US" dirty="0"/>
          </a:p>
        </p:txBody>
      </p:sp>
    </p:spTree>
    <p:extLst>
      <p:ext uri="{BB962C8B-B14F-4D97-AF65-F5344CB8AC3E}">
        <p14:creationId xmlns:p14="http://schemas.microsoft.com/office/powerpoint/2010/main" val="12411318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B819E70-9D66-4C65-B402-6893FDA0541B}" type="slidenum">
              <a:rPr lang="en-US" smtClean="0"/>
              <a:t>‹#›</a:t>
            </a:fld>
            <a:endParaRPr lang="en-US" dirty="0"/>
          </a:p>
        </p:txBody>
      </p:sp>
      <p:pic>
        <p:nvPicPr>
          <p:cNvPr id="8" name="Picture 7" descr="A red and white background&#10;&#10;Description automatically generated">
            <a:extLst>
              <a:ext uri="{FF2B5EF4-FFF2-40B4-BE49-F238E27FC236}">
                <a16:creationId xmlns:a16="http://schemas.microsoft.com/office/drawing/2014/main" id="{7E15D651-4301-B091-BE5C-566E118E58D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55234"/>
          <a:stretch/>
        </p:blipFill>
        <p:spPr>
          <a:xfrm>
            <a:off x="1" y="-32849"/>
            <a:ext cx="5457824" cy="6890849"/>
          </a:xfrm>
          <a:prstGeom prst="rect">
            <a:avLst/>
          </a:prstGeom>
        </p:spPr>
      </p:pic>
      <p:sp>
        <p:nvSpPr>
          <p:cNvPr id="2" name="Title 1"/>
          <p:cNvSpPr>
            <a:spLocks noGrp="1"/>
          </p:cNvSpPr>
          <p:nvPr>
            <p:ph type="ctrTitle"/>
          </p:nvPr>
        </p:nvSpPr>
        <p:spPr>
          <a:xfrm>
            <a:off x="5457824" y="1435894"/>
            <a:ext cx="5210175" cy="2387600"/>
          </a:xfrm>
        </p:spPr>
        <p:txBody>
          <a:bodyPr anchor="b"/>
          <a:lstStyle>
            <a:lvl1pPr algn="l">
              <a:defRPr sz="6000">
                <a:latin typeface="+mn-lt"/>
              </a:defRPr>
            </a:lvl1pPr>
          </a:lstStyle>
          <a:p>
            <a:r>
              <a:rPr lang="en-US" dirty="0"/>
              <a:t>Click to edit Master title style</a:t>
            </a:r>
          </a:p>
        </p:txBody>
      </p:sp>
      <p:sp>
        <p:nvSpPr>
          <p:cNvPr id="3" name="Subtitle 2"/>
          <p:cNvSpPr>
            <a:spLocks noGrp="1"/>
          </p:cNvSpPr>
          <p:nvPr>
            <p:ph type="subTitle" idx="1"/>
          </p:nvPr>
        </p:nvSpPr>
        <p:spPr>
          <a:xfrm>
            <a:off x="6096000" y="4137025"/>
            <a:ext cx="4571999" cy="1655762"/>
          </a:xfrm>
        </p:spPr>
        <p:txBody>
          <a:bodyPr>
            <a:normAutofit/>
          </a:bodyPr>
          <a:lstStyle>
            <a:lvl1pPr marL="0" indent="0" algn="l">
              <a:buNone/>
              <a:defRPr sz="36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199669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7B819E70-9D66-4C65-B402-6893FDA0541B}" type="slidenum">
              <a:rPr lang="en-US" smtClean="0"/>
              <a:t>‹#›</a:t>
            </a:fld>
            <a:endParaRPr lang="en-US" dirty="0"/>
          </a:p>
        </p:txBody>
      </p:sp>
    </p:spTree>
    <p:extLst>
      <p:ext uri="{BB962C8B-B14F-4D97-AF65-F5344CB8AC3E}">
        <p14:creationId xmlns:p14="http://schemas.microsoft.com/office/powerpoint/2010/main" val="2681711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7B819E70-9D66-4C65-B402-6893FDA0541B}" type="slidenum">
              <a:rPr lang="en-US" smtClean="0"/>
              <a:t>‹#›</a:t>
            </a:fld>
            <a:endParaRPr lang="en-US" dirty="0"/>
          </a:p>
        </p:txBody>
      </p:sp>
    </p:spTree>
    <p:extLst>
      <p:ext uri="{BB962C8B-B14F-4D97-AF65-F5344CB8AC3E}">
        <p14:creationId xmlns:p14="http://schemas.microsoft.com/office/powerpoint/2010/main" val="865426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8610600" y="6356351"/>
            <a:ext cx="2616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CEFFA-EA14-4325-A0F4-7973582784D2}" type="slidenum">
              <a:rPr lang="en-US" smtClean="0"/>
              <a:t>‹#›</a:t>
            </a:fld>
            <a:endParaRPr lang="en-US" dirty="0"/>
          </a:p>
        </p:txBody>
      </p:sp>
    </p:spTree>
    <p:extLst>
      <p:ext uri="{BB962C8B-B14F-4D97-AF65-F5344CB8AC3E}">
        <p14:creationId xmlns:p14="http://schemas.microsoft.com/office/powerpoint/2010/main" val="2390192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5201" y="2294314"/>
            <a:ext cx="5749636" cy="1952719"/>
          </a:xfrm>
        </p:spPr>
        <p:txBody>
          <a:bodyPr anchor="b">
            <a:noAutofit/>
          </a:bodyPr>
          <a:lstStyle>
            <a:lvl1pPr algn="l">
              <a:defRPr sz="5867">
                <a:solidFill>
                  <a:schemeClr val="tx1"/>
                </a:solidFill>
                <a:latin typeface="Lato" panose="020B0604020202020204"/>
              </a:defRPr>
            </a:lvl1pPr>
          </a:lstStyle>
          <a:p>
            <a:r>
              <a:rPr lang="en-US" dirty="0"/>
              <a:t>Click to edit Master title style</a:t>
            </a:r>
          </a:p>
        </p:txBody>
      </p:sp>
      <p:sp>
        <p:nvSpPr>
          <p:cNvPr id="3" name="Text Placeholder 2"/>
          <p:cNvSpPr>
            <a:spLocks noGrp="1"/>
          </p:cNvSpPr>
          <p:nvPr>
            <p:ph type="body" idx="1"/>
          </p:nvPr>
        </p:nvSpPr>
        <p:spPr>
          <a:xfrm>
            <a:off x="965201" y="4247031"/>
            <a:ext cx="5749636" cy="364299"/>
          </a:xfrm>
        </p:spPr>
        <p:txBody>
          <a:bodyPr>
            <a:noAutofit/>
          </a:bodyPr>
          <a:lstStyle>
            <a:lvl1pPr marL="0" indent="0" algn="l">
              <a:buNone/>
              <a:defRPr sz="2133">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8" name="Text Placeholder 2">
            <a:extLst>
              <a:ext uri="{FF2B5EF4-FFF2-40B4-BE49-F238E27FC236}">
                <a16:creationId xmlns:a16="http://schemas.microsoft.com/office/drawing/2014/main" id="{53FEA4E8-678D-4279-BA7C-4E624B9ABEBE}"/>
              </a:ext>
            </a:extLst>
          </p:cNvPr>
          <p:cNvSpPr>
            <a:spLocks noGrp="1"/>
          </p:cNvSpPr>
          <p:nvPr>
            <p:ph type="body" idx="10"/>
          </p:nvPr>
        </p:nvSpPr>
        <p:spPr>
          <a:xfrm>
            <a:off x="965199" y="951751"/>
            <a:ext cx="5749636" cy="1209559"/>
          </a:xfrm>
        </p:spPr>
        <p:txBody>
          <a:bodyPr>
            <a:noAutofit/>
          </a:bodyPr>
          <a:lstStyle>
            <a:lvl1pPr marL="0" indent="0" algn="l">
              <a:buNone/>
              <a:defRPr sz="9600">
                <a:solidFill>
                  <a:schemeClr val="tx1"/>
                </a:solidFill>
                <a:latin typeface="Lato" panose="020B0604020202020204"/>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5" name="Slide Number Placeholder 5"/>
          <p:cNvSpPr>
            <a:spLocks noGrp="1"/>
          </p:cNvSpPr>
          <p:nvPr>
            <p:ph type="sldNum" sz="quarter" idx="4"/>
          </p:nvPr>
        </p:nvSpPr>
        <p:spPr>
          <a:xfrm>
            <a:off x="8610600" y="6356351"/>
            <a:ext cx="2616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CEFFA-EA14-4325-A0F4-7973582784D2}" type="slidenum">
              <a:rPr lang="en-US" smtClean="0"/>
              <a:t>‹#›</a:t>
            </a:fld>
            <a:endParaRPr lang="en-US" dirty="0"/>
          </a:p>
        </p:txBody>
      </p:sp>
    </p:spTree>
    <p:extLst>
      <p:ext uri="{BB962C8B-B14F-4D97-AF65-F5344CB8AC3E}">
        <p14:creationId xmlns:p14="http://schemas.microsoft.com/office/powerpoint/2010/main" val="4233334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9D334A3-8288-3A21-A786-DB1277ED435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8728" r="3954"/>
          <a:stretch/>
        </p:blipFill>
        <p:spPr>
          <a:xfrm>
            <a:off x="-1" y="0"/>
            <a:ext cx="12215851" cy="6871416"/>
          </a:xfrm>
          <a:prstGeom prst="rect">
            <a:avLst/>
          </a:prstGeom>
        </p:spPr>
      </p:pic>
      <p:sp>
        <p:nvSpPr>
          <p:cNvPr id="5" name="Rectangle 4">
            <a:extLst>
              <a:ext uri="{FF2B5EF4-FFF2-40B4-BE49-F238E27FC236}">
                <a16:creationId xmlns:a16="http://schemas.microsoft.com/office/drawing/2014/main" id="{A17B54A9-6068-F033-67E9-3AD374F4EB93}"/>
              </a:ext>
            </a:extLst>
          </p:cNvPr>
          <p:cNvSpPr/>
          <p:nvPr userDrawn="1"/>
        </p:nvSpPr>
        <p:spPr>
          <a:xfrm>
            <a:off x="0" y="-4610"/>
            <a:ext cx="11254758" cy="650066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5020B2A7-34D4-9F7A-29C1-DB6B7C570CF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430503" y="291775"/>
            <a:ext cx="609600" cy="609600"/>
          </a:xfrm>
          <a:prstGeom prst="rect">
            <a:avLst/>
          </a:prstGeom>
        </p:spPr>
      </p:pic>
      <p:sp>
        <p:nvSpPr>
          <p:cNvPr id="6" name="Slide Number Placeholder 5"/>
          <p:cNvSpPr>
            <a:spLocks noGrp="1"/>
          </p:cNvSpPr>
          <p:nvPr>
            <p:ph type="sldNum" sz="quarter" idx="12"/>
          </p:nvPr>
        </p:nvSpPr>
        <p:spPr/>
        <p:txBody>
          <a:bodyPr/>
          <a:lstStyle>
            <a:lvl1pPr>
              <a:defRPr>
                <a:solidFill>
                  <a:schemeClr val="bg1"/>
                </a:solidFill>
              </a:defRPr>
            </a:lvl1pPr>
          </a:lstStyle>
          <a:p>
            <a:fld id="{7B819E70-9D66-4C65-B402-6893FDA0541B}" type="slidenum">
              <a:rPr lang="en-US" smtClean="0"/>
              <a:pPr/>
              <a:t>‹#›</a:t>
            </a:fld>
            <a:endParaRPr lang="en-US" dirty="0"/>
          </a:p>
        </p:txBody>
      </p:sp>
      <p:sp>
        <p:nvSpPr>
          <p:cNvPr id="3" name="Content Placeholder 2"/>
          <p:cNvSpPr>
            <a:spLocks noGrp="1"/>
          </p:cNvSpPr>
          <p:nvPr>
            <p:ph idx="1"/>
          </p:nvPr>
        </p:nvSpPr>
        <p:spPr>
          <a:xfrm>
            <a:off x="362376" y="1878988"/>
            <a:ext cx="10064513"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362376" y="290360"/>
            <a:ext cx="10064513" cy="1325563"/>
          </a:xfrm>
        </p:spPr>
        <p:txBody>
          <a:bodyPr/>
          <a:lstStyle>
            <a:lvl1pPr>
              <a:defRPr b="1">
                <a:latin typeface="+mn-lt"/>
              </a:defRPr>
            </a:lvl1pPr>
          </a:lstStyle>
          <a:p>
            <a:r>
              <a:rPr lang="en-US" dirty="0"/>
              <a:t>Click to edit Master title style</a:t>
            </a:r>
          </a:p>
        </p:txBody>
      </p:sp>
    </p:spTree>
    <p:extLst>
      <p:ext uri="{BB962C8B-B14F-4D97-AF65-F5344CB8AC3E}">
        <p14:creationId xmlns:p14="http://schemas.microsoft.com/office/powerpoint/2010/main" val="786620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750"/>
                                        <p:tgtEl>
                                          <p:spTgt spid="5"/>
                                        </p:tgtEl>
                                      </p:cBhvr>
                                    </p:animEffect>
                                  </p:childTnLst>
                                </p:cTn>
                              </p:par>
                            </p:childTnLst>
                          </p:cTn>
                        </p:par>
                        <p:par>
                          <p:cTn id="12" fill="hold">
                            <p:stCondLst>
                              <p:cond delay="750"/>
                            </p:stCondLst>
                            <p:childTnLst>
                              <p:par>
                                <p:cTn id="13" presetID="22" presetClass="exit" presetSubtype="4" fill="hold" grpId="1" nodeType="afterEffect">
                                  <p:stCondLst>
                                    <p:cond delay="0"/>
                                  </p:stCondLst>
                                  <p:childTnLst>
                                    <p:animEffect transition="out" filter="wipe(down)">
                                      <p:cBhvr>
                                        <p:cTn id="14" dur="750"/>
                                        <p:tgtEl>
                                          <p:spTgt spid="5"/>
                                        </p:tgtEl>
                                      </p:cBhvr>
                                    </p:animEffect>
                                    <p:set>
                                      <p:cBhvr>
                                        <p:cTn id="15" dur="1" fill="hold">
                                          <p:stCondLst>
                                            <p:cond delay="74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2"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9D334A3-8288-3A21-A786-DB1277ED435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8728" r="3954"/>
          <a:stretch/>
        </p:blipFill>
        <p:spPr>
          <a:xfrm>
            <a:off x="-1" y="0"/>
            <a:ext cx="12215851" cy="6871416"/>
          </a:xfrm>
          <a:prstGeom prst="rect">
            <a:avLst/>
          </a:prstGeom>
        </p:spPr>
      </p:pic>
      <p:pic>
        <p:nvPicPr>
          <p:cNvPr id="9" name="Picture 8">
            <a:extLst>
              <a:ext uri="{FF2B5EF4-FFF2-40B4-BE49-F238E27FC236}">
                <a16:creationId xmlns:a16="http://schemas.microsoft.com/office/drawing/2014/main" id="{5020B2A7-34D4-9F7A-29C1-DB6B7C570CF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430503" y="291775"/>
            <a:ext cx="609600" cy="609600"/>
          </a:xfrm>
          <a:prstGeom prst="rect">
            <a:avLst/>
          </a:prstGeom>
        </p:spPr>
      </p:pic>
      <p:sp>
        <p:nvSpPr>
          <p:cNvPr id="6" name="Slide Number Placeholder 5"/>
          <p:cNvSpPr>
            <a:spLocks noGrp="1"/>
          </p:cNvSpPr>
          <p:nvPr>
            <p:ph type="sldNum" sz="quarter" idx="12"/>
          </p:nvPr>
        </p:nvSpPr>
        <p:spPr/>
        <p:txBody>
          <a:bodyPr/>
          <a:lstStyle/>
          <a:p>
            <a:fld id="{7B819E70-9D66-4C65-B402-6893FDA0541B}" type="slidenum">
              <a:rPr lang="en-US" smtClean="0"/>
              <a:t>‹#›</a:t>
            </a:fld>
            <a:endParaRPr lang="en-US" dirty="0"/>
          </a:p>
        </p:txBody>
      </p:sp>
      <p:sp>
        <p:nvSpPr>
          <p:cNvPr id="2" name="Rectangle 1">
            <a:extLst>
              <a:ext uri="{FF2B5EF4-FFF2-40B4-BE49-F238E27FC236}">
                <a16:creationId xmlns:a16="http://schemas.microsoft.com/office/drawing/2014/main" id="{52B93FBA-48EA-FA2C-7D9F-12899D8B9A82}"/>
              </a:ext>
            </a:extLst>
          </p:cNvPr>
          <p:cNvSpPr/>
          <p:nvPr userDrawn="1"/>
        </p:nvSpPr>
        <p:spPr>
          <a:xfrm>
            <a:off x="0" y="-15158"/>
            <a:ext cx="11254758" cy="650066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1">
            <a:extLst>
              <a:ext uri="{FF2B5EF4-FFF2-40B4-BE49-F238E27FC236}">
                <a16:creationId xmlns:a16="http://schemas.microsoft.com/office/drawing/2014/main" id="{36DEC96B-FF3F-7B5D-4C64-FCE90913C56D}"/>
              </a:ext>
            </a:extLst>
          </p:cNvPr>
          <p:cNvSpPr>
            <a:spLocks noGrp="1"/>
          </p:cNvSpPr>
          <p:nvPr>
            <p:ph type="title"/>
          </p:nvPr>
        </p:nvSpPr>
        <p:spPr>
          <a:xfrm>
            <a:off x="831850" y="1571626"/>
            <a:ext cx="7315863" cy="2852737"/>
          </a:xfrm>
        </p:spPr>
        <p:txBody>
          <a:bodyPr anchor="b"/>
          <a:lstStyle>
            <a:lvl1pPr>
              <a:defRPr sz="6000"/>
            </a:lvl1pPr>
          </a:lstStyle>
          <a:p>
            <a:r>
              <a:rPr lang="en-US" dirty="0"/>
              <a:t>Click to edit Master title style</a:t>
            </a:r>
          </a:p>
        </p:txBody>
      </p:sp>
      <p:sp>
        <p:nvSpPr>
          <p:cNvPr id="5" name="Text Placeholder 2">
            <a:extLst>
              <a:ext uri="{FF2B5EF4-FFF2-40B4-BE49-F238E27FC236}">
                <a16:creationId xmlns:a16="http://schemas.microsoft.com/office/drawing/2014/main" id="{25569751-1FF2-A114-3F90-2BC63EAFE781}"/>
              </a:ext>
            </a:extLst>
          </p:cNvPr>
          <p:cNvSpPr>
            <a:spLocks noGrp="1"/>
          </p:cNvSpPr>
          <p:nvPr>
            <p:ph type="body" idx="1"/>
          </p:nvPr>
        </p:nvSpPr>
        <p:spPr>
          <a:xfrm>
            <a:off x="831850" y="4589463"/>
            <a:ext cx="7315863" cy="1006119"/>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3302457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750"/>
                                        <p:tgtEl>
                                          <p:spTgt spid="2"/>
                                        </p:tgtEl>
                                      </p:cBhvr>
                                    </p:animEffect>
                                  </p:childTnLst>
                                </p:cTn>
                              </p:par>
                            </p:childTnLst>
                          </p:cTn>
                        </p:par>
                        <p:par>
                          <p:cTn id="8" fill="hold">
                            <p:stCondLst>
                              <p:cond delay="750"/>
                            </p:stCondLst>
                            <p:childTnLst>
                              <p:par>
                                <p:cTn id="9" presetID="22" presetClass="exit" presetSubtype="4" fill="hold" grpId="1" nodeType="afterEffect">
                                  <p:stCondLst>
                                    <p:cond delay="0"/>
                                  </p:stCondLst>
                                  <p:childTnLst>
                                    <p:animEffect transition="out" filter="wipe(down)">
                                      <p:cBhvr>
                                        <p:cTn id="10" dur="750"/>
                                        <p:tgtEl>
                                          <p:spTgt spid="2"/>
                                        </p:tgtEl>
                                      </p:cBhvr>
                                    </p:animEffect>
                                    <p:set>
                                      <p:cBhvr>
                                        <p:cTn id="11" dur="1" fill="hold">
                                          <p:stCondLst>
                                            <p:cond delay="74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7DCB4B7-2A67-B5E0-C956-DA696CDBA9F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5382"/>
          <a:stretch/>
        </p:blipFill>
        <p:spPr>
          <a:xfrm>
            <a:off x="0" y="0"/>
            <a:ext cx="12192000" cy="6905675"/>
          </a:xfrm>
          <a:prstGeom prst="rect">
            <a:avLst/>
          </a:prstGeom>
        </p:spPr>
      </p:pic>
      <p:sp>
        <p:nvSpPr>
          <p:cNvPr id="2" name="Title 1"/>
          <p:cNvSpPr>
            <a:spLocks noGrp="1"/>
          </p:cNvSpPr>
          <p:nvPr>
            <p:ph type="title"/>
          </p:nvPr>
        </p:nvSpPr>
        <p:spPr>
          <a:xfrm>
            <a:off x="831850" y="1571626"/>
            <a:ext cx="7315863"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7315863" cy="1006119"/>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6" name="Slide Number Placeholder 5"/>
          <p:cNvSpPr>
            <a:spLocks noGrp="1"/>
          </p:cNvSpPr>
          <p:nvPr>
            <p:ph type="sldNum" sz="quarter" idx="12"/>
          </p:nvPr>
        </p:nvSpPr>
        <p:spPr/>
        <p:txBody>
          <a:bodyPr/>
          <a:lstStyle/>
          <a:p>
            <a:fld id="{7B819E70-9D66-4C65-B402-6893FDA0541B}" type="slidenum">
              <a:rPr lang="en-US" smtClean="0"/>
              <a:t>‹#›</a:t>
            </a:fld>
            <a:endParaRPr lang="en-US" dirty="0"/>
          </a:p>
        </p:txBody>
      </p:sp>
      <p:sp>
        <p:nvSpPr>
          <p:cNvPr id="7" name="Flowchart: Data 6">
            <a:extLst>
              <a:ext uri="{FF2B5EF4-FFF2-40B4-BE49-F238E27FC236}">
                <a16:creationId xmlns:a16="http://schemas.microsoft.com/office/drawing/2014/main" id="{1231F9F5-73A7-9392-82BD-19969CDC8EE7}"/>
              </a:ext>
            </a:extLst>
          </p:cNvPr>
          <p:cNvSpPr/>
          <p:nvPr userDrawn="1"/>
        </p:nvSpPr>
        <p:spPr>
          <a:xfrm flipH="1">
            <a:off x="863597" y="0"/>
            <a:ext cx="1534328" cy="7176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4349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3559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3559 w 10000"/>
              <a:gd name="connsiteY1" fmla="*/ 0 h 10000"/>
              <a:gd name="connsiteX2" fmla="*/ 10000 w 10000"/>
              <a:gd name="connsiteY2" fmla="*/ 0 h 10000"/>
              <a:gd name="connsiteX3" fmla="*/ 6753 w 10000"/>
              <a:gd name="connsiteY3" fmla="*/ 9912 h 10000"/>
              <a:gd name="connsiteX4" fmla="*/ 0 w 10000"/>
              <a:gd name="connsiteY4" fmla="*/ 10000 h 10000"/>
              <a:gd name="connsiteX0" fmla="*/ 0 w 10000"/>
              <a:gd name="connsiteY0" fmla="*/ 10000 h 10089"/>
              <a:gd name="connsiteX1" fmla="*/ 3559 w 10000"/>
              <a:gd name="connsiteY1" fmla="*/ 0 h 10089"/>
              <a:gd name="connsiteX2" fmla="*/ 10000 w 10000"/>
              <a:gd name="connsiteY2" fmla="*/ 0 h 10089"/>
              <a:gd name="connsiteX3" fmla="*/ 6379 w 10000"/>
              <a:gd name="connsiteY3" fmla="*/ 10089 h 10089"/>
              <a:gd name="connsiteX4" fmla="*/ 0 w 10000"/>
              <a:gd name="connsiteY4" fmla="*/ 10000 h 10089"/>
              <a:gd name="connsiteX0" fmla="*/ 0 w 10000"/>
              <a:gd name="connsiteY0" fmla="*/ 10000 h 10000"/>
              <a:gd name="connsiteX1" fmla="*/ 3559 w 10000"/>
              <a:gd name="connsiteY1" fmla="*/ 0 h 10000"/>
              <a:gd name="connsiteX2" fmla="*/ 10000 w 10000"/>
              <a:gd name="connsiteY2" fmla="*/ 0 h 10000"/>
              <a:gd name="connsiteX3" fmla="*/ 6379 w 10000"/>
              <a:gd name="connsiteY3" fmla="*/ 9735 h 10000"/>
              <a:gd name="connsiteX4" fmla="*/ 0 w 10000"/>
              <a:gd name="connsiteY4" fmla="*/ 10000 h 10000"/>
              <a:gd name="connsiteX0" fmla="*/ 0 w 10000"/>
              <a:gd name="connsiteY0" fmla="*/ 10000 h 10000"/>
              <a:gd name="connsiteX1" fmla="*/ 3559 w 10000"/>
              <a:gd name="connsiteY1" fmla="*/ 0 h 10000"/>
              <a:gd name="connsiteX2" fmla="*/ 10000 w 10000"/>
              <a:gd name="connsiteY2" fmla="*/ 0 h 10000"/>
              <a:gd name="connsiteX3" fmla="*/ 6441 w 10000"/>
              <a:gd name="connsiteY3" fmla="*/ 9912 h 10000"/>
              <a:gd name="connsiteX4" fmla="*/ 0 w 10000"/>
              <a:gd name="connsiteY4" fmla="*/ 10000 h 10000"/>
              <a:gd name="connsiteX0" fmla="*/ 0 w 10000"/>
              <a:gd name="connsiteY0" fmla="*/ 10000 h 10045"/>
              <a:gd name="connsiteX1" fmla="*/ 3559 w 10000"/>
              <a:gd name="connsiteY1" fmla="*/ 0 h 10045"/>
              <a:gd name="connsiteX2" fmla="*/ 10000 w 10000"/>
              <a:gd name="connsiteY2" fmla="*/ 0 h 10045"/>
              <a:gd name="connsiteX3" fmla="*/ 6441 w 10000"/>
              <a:gd name="connsiteY3" fmla="*/ 10045 h 10045"/>
              <a:gd name="connsiteX4" fmla="*/ 0 w 10000"/>
              <a:gd name="connsiteY4" fmla="*/ 10000 h 10045"/>
              <a:gd name="connsiteX0" fmla="*/ 0 w 10000"/>
              <a:gd name="connsiteY0" fmla="*/ 10000 h 10045"/>
              <a:gd name="connsiteX1" fmla="*/ 3559 w 10000"/>
              <a:gd name="connsiteY1" fmla="*/ 0 h 10045"/>
              <a:gd name="connsiteX2" fmla="*/ 10000 w 10000"/>
              <a:gd name="connsiteY2" fmla="*/ 0 h 10045"/>
              <a:gd name="connsiteX3" fmla="*/ 6441 w 10000"/>
              <a:gd name="connsiteY3" fmla="*/ 10045 h 10045"/>
              <a:gd name="connsiteX4" fmla="*/ 0 w 10000"/>
              <a:gd name="connsiteY4" fmla="*/ 10000 h 10045"/>
              <a:gd name="connsiteX0" fmla="*/ 0 w 9969"/>
              <a:gd name="connsiteY0" fmla="*/ 10464 h 10464"/>
              <a:gd name="connsiteX1" fmla="*/ 3528 w 9969"/>
              <a:gd name="connsiteY1" fmla="*/ 0 h 10464"/>
              <a:gd name="connsiteX2" fmla="*/ 9969 w 9969"/>
              <a:gd name="connsiteY2" fmla="*/ 0 h 10464"/>
              <a:gd name="connsiteX3" fmla="*/ 6410 w 9969"/>
              <a:gd name="connsiteY3" fmla="*/ 10045 h 10464"/>
              <a:gd name="connsiteX4" fmla="*/ 0 w 9969"/>
              <a:gd name="connsiteY4" fmla="*/ 10464 h 10464"/>
              <a:gd name="connsiteX0" fmla="*/ 0 w 9954"/>
              <a:gd name="connsiteY0" fmla="*/ 9620 h 9620"/>
              <a:gd name="connsiteX1" fmla="*/ 3493 w 9954"/>
              <a:gd name="connsiteY1" fmla="*/ 0 h 9620"/>
              <a:gd name="connsiteX2" fmla="*/ 9954 w 9954"/>
              <a:gd name="connsiteY2" fmla="*/ 0 h 9620"/>
              <a:gd name="connsiteX3" fmla="*/ 6384 w 9954"/>
              <a:gd name="connsiteY3" fmla="*/ 9600 h 9620"/>
              <a:gd name="connsiteX4" fmla="*/ 0 w 9954"/>
              <a:gd name="connsiteY4" fmla="*/ 9620 h 9620"/>
              <a:gd name="connsiteX0" fmla="*/ 0 w 10093"/>
              <a:gd name="connsiteY0" fmla="*/ 10954 h 10954"/>
              <a:gd name="connsiteX1" fmla="*/ 3602 w 10093"/>
              <a:gd name="connsiteY1" fmla="*/ 0 h 10954"/>
              <a:gd name="connsiteX2" fmla="*/ 10093 w 10093"/>
              <a:gd name="connsiteY2" fmla="*/ 0 h 10954"/>
              <a:gd name="connsiteX3" fmla="*/ 6507 w 10093"/>
              <a:gd name="connsiteY3" fmla="*/ 9979 h 10954"/>
              <a:gd name="connsiteX4" fmla="*/ 0 w 10093"/>
              <a:gd name="connsiteY4" fmla="*/ 10954 h 10954"/>
              <a:gd name="connsiteX0" fmla="*/ 0 w 10000"/>
              <a:gd name="connsiteY0" fmla="*/ 9901 h 9979"/>
              <a:gd name="connsiteX1" fmla="*/ 3509 w 10000"/>
              <a:gd name="connsiteY1" fmla="*/ 0 h 9979"/>
              <a:gd name="connsiteX2" fmla="*/ 10000 w 10000"/>
              <a:gd name="connsiteY2" fmla="*/ 0 h 9979"/>
              <a:gd name="connsiteX3" fmla="*/ 6414 w 10000"/>
              <a:gd name="connsiteY3" fmla="*/ 9979 h 9979"/>
              <a:gd name="connsiteX4" fmla="*/ 0 w 10000"/>
              <a:gd name="connsiteY4" fmla="*/ 9901 h 9979"/>
              <a:gd name="connsiteX0" fmla="*/ 0 w 9969"/>
              <a:gd name="connsiteY0" fmla="*/ 9955 h 10000"/>
              <a:gd name="connsiteX1" fmla="*/ 3478 w 9969"/>
              <a:gd name="connsiteY1" fmla="*/ 0 h 10000"/>
              <a:gd name="connsiteX2" fmla="*/ 9969 w 9969"/>
              <a:gd name="connsiteY2" fmla="*/ 0 h 10000"/>
              <a:gd name="connsiteX3" fmla="*/ 6383 w 9969"/>
              <a:gd name="connsiteY3" fmla="*/ 10000 h 10000"/>
              <a:gd name="connsiteX4" fmla="*/ 0 w 9969"/>
              <a:gd name="connsiteY4" fmla="*/ 9955 h 10000"/>
              <a:gd name="connsiteX0" fmla="*/ 0 w 10031"/>
              <a:gd name="connsiteY0" fmla="*/ 9988 h 10000"/>
              <a:gd name="connsiteX1" fmla="*/ 3520 w 10031"/>
              <a:gd name="connsiteY1" fmla="*/ 0 h 10000"/>
              <a:gd name="connsiteX2" fmla="*/ 10031 w 10031"/>
              <a:gd name="connsiteY2" fmla="*/ 0 h 10000"/>
              <a:gd name="connsiteX3" fmla="*/ 6434 w 10031"/>
              <a:gd name="connsiteY3" fmla="*/ 10000 h 10000"/>
              <a:gd name="connsiteX4" fmla="*/ 0 w 10031"/>
              <a:gd name="connsiteY4" fmla="*/ 9988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31" h="10000">
                <a:moveTo>
                  <a:pt x="0" y="9988"/>
                </a:moveTo>
                <a:lnTo>
                  <a:pt x="3520" y="0"/>
                </a:lnTo>
                <a:lnTo>
                  <a:pt x="10031" y="0"/>
                </a:lnTo>
                <a:lnTo>
                  <a:pt x="6434" y="10000"/>
                </a:lnTo>
                <a:lnTo>
                  <a:pt x="0" y="9988"/>
                </a:ln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Flowchart: Data 6">
            <a:extLst>
              <a:ext uri="{FF2B5EF4-FFF2-40B4-BE49-F238E27FC236}">
                <a16:creationId xmlns:a16="http://schemas.microsoft.com/office/drawing/2014/main" id="{A1A3F885-2861-DF3F-22A3-8F1A8EF6D065}"/>
              </a:ext>
            </a:extLst>
          </p:cNvPr>
          <p:cNvSpPr/>
          <p:nvPr userDrawn="1"/>
        </p:nvSpPr>
        <p:spPr>
          <a:xfrm flipH="1">
            <a:off x="863597" y="0"/>
            <a:ext cx="1534328" cy="7176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4349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3559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3559 w 10000"/>
              <a:gd name="connsiteY1" fmla="*/ 0 h 10000"/>
              <a:gd name="connsiteX2" fmla="*/ 10000 w 10000"/>
              <a:gd name="connsiteY2" fmla="*/ 0 h 10000"/>
              <a:gd name="connsiteX3" fmla="*/ 6753 w 10000"/>
              <a:gd name="connsiteY3" fmla="*/ 9912 h 10000"/>
              <a:gd name="connsiteX4" fmla="*/ 0 w 10000"/>
              <a:gd name="connsiteY4" fmla="*/ 10000 h 10000"/>
              <a:gd name="connsiteX0" fmla="*/ 0 w 10000"/>
              <a:gd name="connsiteY0" fmla="*/ 10000 h 10089"/>
              <a:gd name="connsiteX1" fmla="*/ 3559 w 10000"/>
              <a:gd name="connsiteY1" fmla="*/ 0 h 10089"/>
              <a:gd name="connsiteX2" fmla="*/ 10000 w 10000"/>
              <a:gd name="connsiteY2" fmla="*/ 0 h 10089"/>
              <a:gd name="connsiteX3" fmla="*/ 6379 w 10000"/>
              <a:gd name="connsiteY3" fmla="*/ 10089 h 10089"/>
              <a:gd name="connsiteX4" fmla="*/ 0 w 10000"/>
              <a:gd name="connsiteY4" fmla="*/ 10000 h 10089"/>
              <a:gd name="connsiteX0" fmla="*/ 0 w 10000"/>
              <a:gd name="connsiteY0" fmla="*/ 10000 h 10000"/>
              <a:gd name="connsiteX1" fmla="*/ 3559 w 10000"/>
              <a:gd name="connsiteY1" fmla="*/ 0 h 10000"/>
              <a:gd name="connsiteX2" fmla="*/ 10000 w 10000"/>
              <a:gd name="connsiteY2" fmla="*/ 0 h 10000"/>
              <a:gd name="connsiteX3" fmla="*/ 6379 w 10000"/>
              <a:gd name="connsiteY3" fmla="*/ 9735 h 10000"/>
              <a:gd name="connsiteX4" fmla="*/ 0 w 10000"/>
              <a:gd name="connsiteY4" fmla="*/ 10000 h 10000"/>
              <a:gd name="connsiteX0" fmla="*/ 0 w 10000"/>
              <a:gd name="connsiteY0" fmla="*/ 10000 h 10000"/>
              <a:gd name="connsiteX1" fmla="*/ 3559 w 10000"/>
              <a:gd name="connsiteY1" fmla="*/ 0 h 10000"/>
              <a:gd name="connsiteX2" fmla="*/ 10000 w 10000"/>
              <a:gd name="connsiteY2" fmla="*/ 0 h 10000"/>
              <a:gd name="connsiteX3" fmla="*/ 6441 w 10000"/>
              <a:gd name="connsiteY3" fmla="*/ 9912 h 10000"/>
              <a:gd name="connsiteX4" fmla="*/ 0 w 10000"/>
              <a:gd name="connsiteY4" fmla="*/ 10000 h 10000"/>
              <a:gd name="connsiteX0" fmla="*/ 0 w 10000"/>
              <a:gd name="connsiteY0" fmla="*/ 10000 h 10045"/>
              <a:gd name="connsiteX1" fmla="*/ 3559 w 10000"/>
              <a:gd name="connsiteY1" fmla="*/ 0 h 10045"/>
              <a:gd name="connsiteX2" fmla="*/ 10000 w 10000"/>
              <a:gd name="connsiteY2" fmla="*/ 0 h 10045"/>
              <a:gd name="connsiteX3" fmla="*/ 6441 w 10000"/>
              <a:gd name="connsiteY3" fmla="*/ 10045 h 10045"/>
              <a:gd name="connsiteX4" fmla="*/ 0 w 10000"/>
              <a:gd name="connsiteY4" fmla="*/ 10000 h 10045"/>
              <a:gd name="connsiteX0" fmla="*/ 0 w 10000"/>
              <a:gd name="connsiteY0" fmla="*/ 10000 h 10045"/>
              <a:gd name="connsiteX1" fmla="*/ 3559 w 10000"/>
              <a:gd name="connsiteY1" fmla="*/ 0 h 10045"/>
              <a:gd name="connsiteX2" fmla="*/ 10000 w 10000"/>
              <a:gd name="connsiteY2" fmla="*/ 0 h 10045"/>
              <a:gd name="connsiteX3" fmla="*/ 6441 w 10000"/>
              <a:gd name="connsiteY3" fmla="*/ 10045 h 10045"/>
              <a:gd name="connsiteX4" fmla="*/ 0 w 10000"/>
              <a:gd name="connsiteY4" fmla="*/ 10000 h 10045"/>
              <a:gd name="connsiteX0" fmla="*/ 0 w 9969"/>
              <a:gd name="connsiteY0" fmla="*/ 10464 h 10464"/>
              <a:gd name="connsiteX1" fmla="*/ 3528 w 9969"/>
              <a:gd name="connsiteY1" fmla="*/ 0 h 10464"/>
              <a:gd name="connsiteX2" fmla="*/ 9969 w 9969"/>
              <a:gd name="connsiteY2" fmla="*/ 0 h 10464"/>
              <a:gd name="connsiteX3" fmla="*/ 6410 w 9969"/>
              <a:gd name="connsiteY3" fmla="*/ 10045 h 10464"/>
              <a:gd name="connsiteX4" fmla="*/ 0 w 9969"/>
              <a:gd name="connsiteY4" fmla="*/ 10464 h 10464"/>
              <a:gd name="connsiteX0" fmla="*/ 0 w 9954"/>
              <a:gd name="connsiteY0" fmla="*/ 9620 h 9620"/>
              <a:gd name="connsiteX1" fmla="*/ 3493 w 9954"/>
              <a:gd name="connsiteY1" fmla="*/ 0 h 9620"/>
              <a:gd name="connsiteX2" fmla="*/ 9954 w 9954"/>
              <a:gd name="connsiteY2" fmla="*/ 0 h 9620"/>
              <a:gd name="connsiteX3" fmla="*/ 6384 w 9954"/>
              <a:gd name="connsiteY3" fmla="*/ 9600 h 9620"/>
              <a:gd name="connsiteX4" fmla="*/ 0 w 9954"/>
              <a:gd name="connsiteY4" fmla="*/ 9620 h 9620"/>
              <a:gd name="connsiteX0" fmla="*/ 0 w 10093"/>
              <a:gd name="connsiteY0" fmla="*/ 10954 h 10954"/>
              <a:gd name="connsiteX1" fmla="*/ 3602 w 10093"/>
              <a:gd name="connsiteY1" fmla="*/ 0 h 10954"/>
              <a:gd name="connsiteX2" fmla="*/ 10093 w 10093"/>
              <a:gd name="connsiteY2" fmla="*/ 0 h 10954"/>
              <a:gd name="connsiteX3" fmla="*/ 6507 w 10093"/>
              <a:gd name="connsiteY3" fmla="*/ 9979 h 10954"/>
              <a:gd name="connsiteX4" fmla="*/ 0 w 10093"/>
              <a:gd name="connsiteY4" fmla="*/ 10954 h 10954"/>
              <a:gd name="connsiteX0" fmla="*/ 0 w 10000"/>
              <a:gd name="connsiteY0" fmla="*/ 9901 h 9979"/>
              <a:gd name="connsiteX1" fmla="*/ 3509 w 10000"/>
              <a:gd name="connsiteY1" fmla="*/ 0 h 9979"/>
              <a:gd name="connsiteX2" fmla="*/ 10000 w 10000"/>
              <a:gd name="connsiteY2" fmla="*/ 0 h 9979"/>
              <a:gd name="connsiteX3" fmla="*/ 6414 w 10000"/>
              <a:gd name="connsiteY3" fmla="*/ 9979 h 9979"/>
              <a:gd name="connsiteX4" fmla="*/ 0 w 10000"/>
              <a:gd name="connsiteY4" fmla="*/ 9901 h 9979"/>
              <a:gd name="connsiteX0" fmla="*/ 0 w 9969"/>
              <a:gd name="connsiteY0" fmla="*/ 9955 h 10000"/>
              <a:gd name="connsiteX1" fmla="*/ 3478 w 9969"/>
              <a:gd name="connsiteY1" fmla="*/ 0 h 10000"/>
              <a:gd name="connsiteX2" fmla="*/ 9969 w 9969"/>
              <a:gd name="connsiteY2" fmla="*/ 0 h 10000"/>
              <a:gd name="connsiteX3" fmla="*/ 6383 w 9969"/>
              <a:gd name="connsiteY3" fmla="*/ 10000 h 10000"/>
              <a:gd name="connsiteX4" fmla="*/ 0 w 9969"/>
              <a:gd name="connsiteY4" fmla="*/ 9955 h 10000"/>
              <a:gd name="connsiteX0" fmla="*/ 0 w 10031"/>
              <a:gd name="connsiteY0" fmla="*/ 9988 h 10000"/>
              <a:gd name="connsiteX1" fmla="*/ 3520 w 10031"/>
              <a:gd name="connsiteY1" fmla="*/ 0 h 10000"/>
              <a:gd name="connsiteX2" fmla="*/ 10031 w 10031"/>
              <a:gd name="connsiteY2" fmla="*/ 0 h 10000"/>
              <a:gd name="connsiteX3" fmla="*/ 6434 w 10031"/>
              <a:gd name="connsiteY3" fmla="*/ 10000 h 10000"/>
              <a:gd name="connsiteX4" fmla="*/ 0 w 10031"/>
              <a:gd name="connsiteY4" fmla="*/ 9988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31" h="10000">
                <a:moveTo>
                  <a:pt x="0" y="9988"/>
                </a:moveTo>
                <a:lnTo>
                  <a:pt x="3520" y="0"/>
                </a:lnTo>
                <a:lnTo>
                  <a:pt x="10031" y="0"/>
                </a:lnTo>
                <a:lnTo>
                  <a:pt x="6434" y="10000"/>
                </a:lnTo>
                <a:lnTo>
                  <a:pt x="0" y="9988"/>
                </a:lnTo>
                <a:close/>
              </a:path>
            </a:pathLst>
          </a:custGeom>
          <a:solidFill>
            <a:srgbClr val="A91A1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37384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0.93347 0.00047 L -3.95833E-6 -4.81481E-6 " pathEditMode="relative" rAng="0" ptsTypes="AA">
                                      <p:cBhvr>
                                        <p:cTn id="6" dur="2000" fill="hold"/>
                                        <p:tgtEl>
                                          <p:spTgt spid="4"/>
                                        </p:tgtEl>
                                        <p:attrNameLst>
                                          <p:attrName>ppt_x</p:attrName>
                                          <p:attrName>ppt_y</p:attrName>
                                        </p:attrNameLst>
                                      </p:cBhvr>
                                      <p:rCtr x="-46680" y="-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7DCB4B7-2A67-B5E0-C956-DA696CDBA9F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5382"/>
          <a:stretch/>
        </p:blipFill>
        <p:spPr>
          <a:xfrm>
            <a:off x="0" y="0"/>
            <a:ext cx="12192000" cy="6905675"/>
          </a:xfrm>
          <a:prstGeom prst="rect">
            <a:avLst/>
          </a:prstGeom>
        </p:spPr>
      </p:pic>
      <p:sp>
        <p:nvSpPr>
          <p:cNvPr id="6" name="Slide Number Placeholder 5"/>
          <p:cNvSpPr>
            <a:spLocks noGrp="1"/>
          </p:cNvSpPr>
          <p:nvPr>
            <p:ph type="sldNum" sz="quarter" idx="12"/>
          </p:nvPr>
        </p:nvSpPr>
        <p:spPr/>
        <p:txBody>
          <a:bodyPr/>
          <a:lstStyle/>
          <a:p>
            <a:fld id="{7B819E70-9D66-4C65-B402-6893FDA0541B}" type="slidenum">
              <a:rPr lang="en-US" smtClean="0"/>
              <a:t>‹#›</a:t>
            </a:fld>
            <a:endParaRPr lang="en-US" dirty="0"/>
          </a:p>
        </p:txBody>
      </p:sp>
      <p:sp>
        <p:nvSpPr>
          <p:cNvPr id="7" name="Flowchart: Data 6">
            <a:extLst>
              <a:ext uri="{FF2B5EF4-FFF2-40B4-BE49-F238E27FC236}">
                <a16:creationId xmlns:a16="http://schemas.microsoft.com/office/drawing/2014/main" id="{1231F9F5-73A7-9392-82BD-19969CDC8EE7}"/>
              </a:ext>
            </a:extLst>
          </p:cNvPr>
          <p:cNvSpPr/>
          <p:nvPr userDrawn="1"/>
        </p:nvSpPr>
        <p:spPr>
          <a:xfrm flipH="1">
            <a:off x="863597" y="0"/>
            <a:ext cx="1534328" cy="7176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4349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3559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3559 w 10000"/>
              <a:gd name="connsiteY1" fmla="*/ 0 h 10000"/>
              <a:gd name="connsiteX2" fmla="*/ 10000 w 10000"/>
              <a:gd name="connsiteY2" fmla="*/ 0 h 10000"/>
              <a:gd name="connsiteX3" fmla="*/ 6753 w 10000"/>
              <a:gd name="connsiteY3" fmla="*/ 9912 h 10000"/>
              <a:gd name="connsiteX4" fmla="*/ 0 w 10000"/>
              <a:gd name="connsiteY4" fmla="*/ 10000 h 10000"/>
              <a:gd name="connsiteX0" fmla="*/ 0 w 10000"/>
              <a:gd name="connsiteY0" fmla="*/ 10000 h 10089"/>
              <a:gd name="connsiteX1" fmla="*/ 3559 w 10000"/>
              <a:gd name="connsiteY1" fmla="*/ 0 h 10089"/>
              <a:gd name="connsiteX2" fmla="*/ 10000 w 10000"/>
              <a:gd name="connsiteY2" fmla="*/ 0 h 10089"/>
              <a:gd name="connsiteX3" fmla="*/ 6379 w 10000"/>
              <a:gd name="connsiteY3" fmla="*/ 10089 h 10089"/>
              <a:gd name="connsiteX4" fmla="*/ 0 w 10000"/>
              <a:gd name="connsiteY4" fmla="*/ 10000 h 10089"/>
              <a:gd name="connsiteX0" fmla="*/ 0 w 10000"/>
              <a:gd name="connsiteY0" fmla="*/ 10000 h 10000"/>
              <a:gd name="connsiteX1" fmla="*/ 3559 w 10000"/>
              <a:gd name="connsiteY1" fmla="*/ 0 h 10000"/>
              <a:gd name="connsiteX2" fmla="*/ 10000 w 10000"/>
              <a:gd name="connsiteY2" fmla="*/ 0 h 10000"/>
              <a:gd name="connsiteX3" fmla="*/ 6379 w 10000"/>
              <a:gd name="connsiteY3" fmla="*/ 9735 h 10000"/>
              <a:gd name="connsiteX4" fmla="*/ 0 w 10000"/>
              <a:gd name="connsiteY4" fmla="*/ 10000 h 10000"/>
              <a:gd name="connsiteX0" fmla="*/ 0 w 10000"/>
              <a:gd name="connsiteY0" fmla="*/ 10000 h 10000"/>
              <a:gd name="connsiteX1" fmla="*/ 3559 w 10000"/>
              <a:gd name="connsiteY1" fmla="*/ 0 h 10000"/>
              <a:gd name="connsiteX2" fmla="*/ 10000 w 10000"/>
              <a:gd name="connsiteY2" fmla="*/ 0 h 10000"/>
              <a:gd name="connsiteX3" fmla="*/ 6441 w 10000"/>
              <a:gd name="connsiteY3" fmla="*/ 9912 h 10000"/>
              <a:gd name="connsiteX4" fmla="*/ 0 w 10000"/>
              <a:gd name="connsiteY4" fmla="*/ 10000 h 10000"/>
              <a:gd name="connsiteX0" fmla="*/ 0 w 10000"/>
              <a:gd name="connsiteY0" fmla="*/ 10000 h 10045"/>
              <a:gd name="connsiteX1" fmla="*/ 3559 w 10000"/>
              <a:gd name="connsiteY1" fmla="*/ 0 h 10045"/>
              <a:gd name="connsiteX2" fmla="*/ 10000 w 10000"/>
              <a:gd name="connsiteY2" fmla="*/ 0 h 10045"/>
              <a:gd name="connsiteX3" fmla="*/ 6441 w 10000"/>
              <a:gd name="connsiteY3" fmla="*/ 10045 h 10045"/>
              <a:gd name="connsiteX4" fmla="*/ 0 w 10000"/>
              <a:gd name="connsiteY4" fmla="*/ 10000 h 10045"/>
              <a:gd name="connsiteX0" fmla="*/ 0 w 10000"/>
              <a:gd name="connsiteY0" fmla="*/ 10000 h 10045"/>
              <a:gd name="connsiteX1" fmla="*/ 3559 w 10000"/>
              <a:gd name="connsiteY1" fmla="*/ 0 h 10045"/>
              <a:gd name="connsiteX2" fmla="*/ 10000 w 10000"/>
              <a:gd name="connsiteY2" fmla="*/ 0 h 10045"/>
              <a:gd name="connsiteX3" fmla="*/ 6441 w 10000"/>
              <a:gd name="connsiteY3" fmla="*/ 10045 h 10045"/>
              <a:gd name="connsiteX4" fmla="*/ 0 w 10000"/>
              <a:gd name="connsiteY4" fmla="*/ 10000 h 10045"/>
              <a:gd name="connsiteX0" fmla="*/ 0 w 9969"/>
              <a:gd name="connsiteY0" fmla="*/ 10464 h 10464"/>
              <a:gd name="connsiteX1" fmla="*/ 3528 w 9969"/>
              <a:gd name="connsiteY1" fmla="*/ 0 h 10464"/>
              <a:gd name="connsiteX2" fmla="*/ 9969 w 9969"/>
              <a:gd name="connsiteY2" fmla="*/ 0 h 10464"/>
              <a:gd name="connsiteX3" fmla="*/ 6410 w 9969"/>
              <a:gd name="connsiteY3" fmla="*/ 10045 h 10464"/>
              <a:gd name="connsiteX4" fmla="*/ 0 w 9969"/>
              <a:gd name="connsiteY4" fmla="*/ 10464 h 10464"/>
              <a:gd name="connsiteX0" fmla="*/ 0 w 9954"/>
              <a:gd name="connsiteY0" fmla="*/ 9620 h 9620"/>
              <a:gd name="connsiteX1" fmla="*/ 3493 w 9954"/>
              <a:gd name="connsiteY1" fmla="*/ 0 h 9620"/>
              <a:gd name="connsiteX2" fmla="*/ 9954 w 9954"/>
              <a:gd name="connsiteY2" fmla="*/ 0 h 9620"/>
              <a:gd name="connsiteX3" fmla="*/ 6384 w 9954"/>
              <a:gd name="connsiteY3" fmla="*/ 9600 h 9620"/>
              <a:gd name="connsiteX4" fmla="*/ 0 w 9954"/>
              <a:gd name="connsiteY4" fmla="*/ 9620 h 9620"/>
              <a:gd name="connsiteX0" fmla="*/ 0 w 10093"/>
              <a:gd name="connsiteY0" fmla="*/ 10954 h 10954"/>
              <a:gd name="connsiteX1" fmla="*/ 3602 w 10093"/>
              <a:gd name="connsiteY1" fmla="*/ 0 h 10954"/>
              <a:gd name="connsiteX2" fmla="*/ 10093 w 10093"/>
              <a:gd name="connsiteY2" fmla="*/ 0 h 10954"/>
              <a:gd name="connsiteX3" fmla="*/ 6507 w 10093"/>
              <a:gd name="connsiteY3" fmla="*/ 9979 h 10954"/>
              <a:gd name="connsiteX4" fmla="*/ 0 w 10093"/>
              <a:gd name="connsiteY4" fmla="*/ 10954 h 10954"/>
              <a:gd name="connsiteX0" fmla="*/ 0 w 10000"/>
              <a:gd name="connsiteY0" fmla="*/ 9901 h 9979"/>
              <a:gd name="connsiteX1" fmla="*/ 3509 w 10000"/>
              <a:gd name="connsiteY1" fmla="*/ 0 h 9979"/>
              <a:gd name="connsiteX2" fmla="*/ 10000 w 10000"/>
              <a:gd name="connsiteY2" fmla="*/ 0 h 9979"/>
              <a:gd name="connsiteX3" fmla="*/ 6414 w 10000"/>
              <a:gd name="connsiteY3" fmla="*/ 9979 h 9979"/>
              <a:gd name="connsiteX4" fmla="*/ 0 w 10000"/>
              <a:gd name="connsiteY4" fmla="*/ 9901 h 9979"/>
              <a:gd name="connsiteX0" fmla="*/ 0 w 9969"/>
              <a:gd name="connsiteY0" fmla="*/ 9955 h 10000"/>
              <a:gd name="connsiteX1" fmla="*/ 3478 w 9969"/>
              <a:gd name="connsiteY1" fmla="*/ 0 h 10000"/>
              <a:gd name="connsiteX2" fmla="*/ 9969 w 9969"/>
              <a:gd name="connsiteY2" fmla="*/ 0 h 10000"/>
              <a:gd name="connsiteX3" fmla="*/ 6383 w 9969"/>
              <a:gd name="connsiteY3" fmla="*/ 10000 h 10000"/>
              <a:gd name="connsiteX4" fmla="*/ 0 w 9969"/>
              <a:gd name="connsiteY4" fmla="*/ 9955 h 10000"/>
              <a:gd name="connsiteX0" fmla="*/ 0 w 10031"/>
              <a:gd name="connsiteY0" fmla="*/ 9988 h 10000"/>
              <a:gd name="connsiteX1" fmla="*/ 3520 w 10031"/>
              <a:gd name="connsiteY1" fmla="*/ 0 h 10000"/>
              <a:gd name="connsiteX2" fmla="*/ 10031 w 10031"/>
              <a:gd name="connsiteY2" fmla="*/ 0 h 10000"/>
              <a:gd name="connsiteX3" fmla="*/ 6434 w 10031"/>
              <a:gd name="connsiteY3" fmla="*/ 10000 h 10000"/>
              <a:gd name="connsiteX4" fmla="*/ 0 w 10031"/>
              <a:gd name="connsiteY4" fmla="*/ 9988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31" h="10000">
                <a:moveTo>
                  <a:pt x="0" y="9988"/>
                </a:moveTo>
                <a:lnTo>
                  <a:pt x="3520" y="0"/>
                </a:lnTo>
                <a:lnTo>
                  <a:pt x="10031" y="0"/>
                </a:lnTo>
                <a:lnTo>
                  <a:pt x="6434" y="10000"/>
                </a:lnTo>
                <a:lnTo>
                  <a:pt x="0" y="9988"/>
                </a:ln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8DF59BD-D037-A3BB-B099-D7F4F41365F4}"/>
              </a:ext>
            </a:extLst>
          </p:cNvPr>
          <p:cNvSpPr/>
          <p:nvPr userDrawn="1"/>
        </p:nvSpPr>
        <p:spPr>
          <a:xfrm>
            <a:off x="0" y="717631"/>
            <a:ext cx="12192000" cy="51878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09709211-8D14-6F48-9508-ED5FB2F59D2F}"/>
              </a:ext>
            </a:extLst>
          </p:cNvPr>
          <p:cNvSpPr/>
          <p:nvPr userDrawn="1"/>
        </p:nvSpPr>
        <p:spPr>
          <a:xfrm>
            <a:off x="0" y="717630"/>
            <a:ext cx="12192000" cy="518787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Flowchart: Data 6">
            <a:extLst>
              <a:ext uri="{FF2B5EF4-FFF2-40B4-BE49-F238E27FC236}">
                <a16:creationId xmlns:a16="http://schemas.microsoft.com/office/drawing/2014/main" id="{A1A3F885-2861-DF3F-22A3-8F1A8EF6D065}"/>
              </a:ext>
            </a:extLst>
          </p:cNvPr>
          <p:cNvSpPr/>
          <p:nvPr userDrawn="1"/>
        </p:nvSpPr>
        <p:spPr>
          <a:xfrm flipH="1">
            <a:off x="863597" y="0"/>
            <a:ext cx="1534328" cy="7176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4349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3559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3559 w 10000"/>
              <a:gd name="connsiteY1" fmla="*/ 0 h 10000"/>
              <a:gd name="connsiteX2" fmla="*/ 10000 w 10000"/>
              <a:gd name="connsiteY2" fmla="*/ 0 h 10000"/>
              <a:gd name="connsiteX3" fmla="*/ 6753 w 10000"/>
              <a:gd name="connsiteY3" fmla="*/ 9912 h 10000"/>
              <a:gd name="connsiteX4" fmla="*/ 0 w 10000"/>
              <a:gd name="connsiteY4" fmla="*/ 10000 h 10000"/>
              <a:gd name="connsiteX0" fmla="*/ 0 w 10000"/>
              <a:gd name="connsiteY0" fmla="*/ 10000 h 10089"/>
              <a:gd name="connsiteX1" fmla="*/ 3559 w 10000"/>
              <a:gd name="connsiteY1" fmla="*/ 0 h 10089"/>
              <a:gd name="connsiteX2" fmla="*/ 10000 w 10000"/>
              <a:gd name="connsiteY2" fmla="*/ 0 h 10089"/>
              <a:gd name="connsiteX3" fmla="*/ 6379 w 10000"/>
              <a:gd name="connsiteY3" fmla="*/ 10089 h 10089"/>
              <a:gd name="connsiteX4" fmla="*/ 0 w 10000"/>
              <a:gd name="connsiteY4" fmla="*/ 10000 h 10089"/>
              <a:gd name="connsiteX0" fmla="*/ 0 w 10000"/>
              <a:gd name="connsiteY0" fmla="*/ 10000 h 10000"/>
              <a:gd name="connsiteX1" fmla="*/ 3559 w 10000"/>
              <a:gd name="connsiteY1" fmla="*/ 0 h 10000"/>
              <a:gd name="connsiteX2" fmla="*/ 10000 w 10000"/>
              <a:gd name="connsiteY2" fmla="*/ 0 h 10000"/>
              <a:gd name="connsiteX3" fmla="*/ 6379 w 10000"/>
              <a:gd name="connsiteY3" fmla="*/ 9735 h 10000"/>
              <a:gd name="connsiteX4" fmla="*/ 0 w 10000"/>
              <a:gd name="connsiteY4" fmla="*/ 10000 h 10000"/>
              <a:gd name="connsiteX0" fmla="*/ 0 w 10000"/>
              <a:gd name="connsiteY0" fmla="*/ 10000 h 10000"/>
              <a:gd name="connsiteX1" fmla="*/ 3559 w 10000"/>
              <a:gd name="connsiteY1" fmla="*/ 0 h 10000"/>
              <a:gd name="connsiteX2" fmla="*/ 10000 w 10000"/>
              <a:gd name="connsiteY2" fmla="*/ 0 h 10000"/>
              <a:gd name="connsiteX3" fmla="*/ 6441 w 10000"/>
              <a:gd name="connsiteY3" fmla="*/ 9912 h 10000"/>
              <a:gd name="connsiteX4" fmla="*/ 0 w 10000"/>
              <a:gd name="connsiteY4" fmla="*/ 10000 h 10000"/>
              <a:gd name="connsiteX0" fmla="*/ 0 w 10000"/>
              <a:gd name="connsiteY0" fmla="*/ 10000 h 10045"/>
              <a:gd name="connsiteX1" fmla="*/ 3559 w 10000"/>
              <a:gd name="connsiteY1" fmla="*/ 0 h 10045"/>
              <a:gd name="connsiteX2" fmla="*/ 10000 w 10000"/>
              <a:gd name="connsiteY2" fmla="*/ 0 h 10045"/>
              <a:gd name="connsiteX3" fmla="*/ 6441 w 10000"/>
              <a:gd name="connsiteY3" fmla="*/ 10045 h 10045"/>
              <a:gd name="connsiteX4" fmla="*/ 0 w 10000"/>
              <a:gd name="connsiteY4" fmla="*/ 10000 h 10045"/>
              <a:gd name="connsiteX0" fmla="*/ 0 w 10000"/>
              <a:gd name="connsiteY0" fmla="*/ 10000 h 10045"/>
              <a:gd name="connsiteX1" fmla="*/ 3559 w 10000"/>
              <a:gd name="connsiteY1" fmla="*/ 0 h 10045"/>
              <a:gd name="connsiteX2" fmla="*/ 10000 w 10000"/>
              <a:gd name="connsiteY2" fmla="*/ 0 h 10045"/>
              <a:gd name="connsiteX3" fmla="*/ 6441 w 10000"/>
              <a:gd name="connsiteY3" fmla="*/ 10045 h 10045"/>
              <a:gd name="connsiteX4" fmla="*/ 0 w 10000"/>
              <a:gd name="connsiteY4" fmla="*/ 10000 h 10045"/>
              <a:gd name="connsiteX0" fmla="*/ 0 w 9969"/>
              <a:gd name="connsiteY0" fmla="*/ 10464 h 10464"/>
              <a:gd name="connsiteX1" fmla="*/ 3528 w 9969"/>
              <a:gd name="connsiteY1" fmla="*/ 0 h 10464"/>
              <a:gd name="connsiteX2" fmla="*/ 9969 w 9969"/>
              <a:gd name="connsiteY2" fmla="*/ 0 h 10464"/>
              <a:gd name="connsiteX3" fmla="*/ 6410 w 9969"/>
              <a:gd name="connsiteY3" fmla="*/ 10045 h 10464"/>
              <a:gd name="connsiteX4" fmla="*/ 0 w 9969"/>
              <a:gd name="connsiteY4" fmla="*/ 10464 h 10464"/>
              <a:gd name="connsiteX0" fmla="*/ 0 w 9954"/>
              <a:gd name="connsiteY0" fmla="*/ 9620 h 9620"/>
              <a:gd name="connsiteX1" fmla="*/ 3493 w 9954"/>
              <a:gd name="connsiteY1" fmla="*/ 0 h 9620"/>
              <a:gd name="connsiteX2" fmla="*/ 9954 w 9954"/>
              <a:gd name="connsiteY2" fmla="*/ 0 h 9620"/>
              <a:gd name="connsiteX3" fmla="*/ 6384 w 9954"/>
              <a:gd name="connsiteY3" fmla="*/ 9600 h 9620"/>
              <a:gd name="connsiteX4" fmla="*/ 0 w 9954"/>
              <a:gd name="connsiteY4" fmla="*/ 9620 h 9620"/>
              <a:gd name="connsiteX0" fmla="*/ 0 w 10093"/>
              <a:gd name="connsiteY0" fmla="*/ 10954 h 10954"/>
              <a:gd name="connsiteX1" fmla="*/ 3602 w 10093"/>
              <a:gd name="connsiteY1" fmla="*/ 0 h 10954"/>
              <a:gd name="connsiteX2" fmla="*/ 10093 w 10093"/>
              <a:gd name="connsiteY2" fmla="*/ 0 h 10954"/>
              <a:gd name="connsiteX3" fmla="*/ 6507 w 10093"/>
              <a:gd name="connsiteY3" fmla="*/ 9979 h 10954"/>
              <a:gd name="connsiteX4" fmla="*/ 0 w 10093"/>
              <a:gd name="connsiteY4" fmla="*/ 10954 h 10954"/>
              <a:gd name="connsiteX0" fmla="*/ 0 w 10000"/>
              <a:gd name="connsiteY0" fmla="*/ 9901 h 9979"/>
              <a:gd name="connsiteX1" fmla="*/ 3509 w 10000"/>
              <a:gd name="connsiteY1" fmla="*/ 0 h 9979"/>
              <a:gd name="connsiteX2" fmla="*/ 10000 w 10000"/>
              <a:gd name="connsiteY2" fmla="*/ 0 h 9979"/>
              <a:gd name="connsiteX3" fmla="*/ 6414 w 10000"/>
              <a:gd name="connsiteY3" fmla="*/ 9979 h 9979"/>
              <a:gd name="connsiteX4" fmla="*/ 0 w 10000"/>
              <a:gd name="connsiteY4" fmla="*/ 9901 h 9979"/>
              <a:gd name="connsiteX0" fmla="*/ 0 w 9969"/>
              <a:gd name="connsiteY0" fmla="*/ 9955 h 10000"/>
              <a:gd name="connsiteX1" fmla="*/ 3478 w 9969"/>
              <a:gd name="connsiteY1" fmla="*/ 0 h 10000"/>
              <a:gd name="connsiteX2" fmla="*/ 9969 w 9969"/>
              <a:gd name="connsiteY2" fmla="*/ 0 h 10000"/>
              <a:gd name="connsiteX3" fmla="*/ 6383 w 9969"/>
              <a:gd name="connsiteY3" fmla="*/ 10000 h 10000"/>
              <a:gd name="connsiteX4" fmla="*/ 0 w 9969"/>
              <a:gd name="connsiteY4" fmla="*/ 9955 h 10000"/>
              <a:gd name="connsiteX0" fmla="*/ 0 w 10031"/>
              <a:gd name="connsiteY0" fmla="*/ 9988 h 10000"/>
              <a:gd name="connsiteX1" fmla="*/ 3520 w 10031"/>
              <a:gd name="connsiteY1" fmla="*/ 0 h 10000"/>
              <a:gd name="connsiteX2" fmla="*/ 10031 w 10031"/>
              <a:gd name="connsiteY2" fmla="*/ 0 h 10000"/>
              <a:gd name="connsiteX3" fmla="*/ 6434 w 10031"/>
              <a:gd name="connsiteY3" fmla="*/ 10000 h 10000"/>
              <a:gd name="connsiteX4" fmla="*/ 0 w 10031"/>
              <a:gd name="connsiteY4" fmla="*/ 9988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31" h="10000">
                <a:moveTo>
                  <a:pt x="0" y="9988"/>
                </a:moveTo>
                <a:lnTo>
                  <a:pt x="3520" y="0"/>
                </a:lnTo>
                <a:lnTo>
                  <a:pt x="10031" y="0"/>
                </a:lnTo>
                <a:lnTo>
                  <a:pt x="6434" y="10000"/>
                </a:lnTo>
                <a:lnTo>
                  <a:pt x="0" y="9988"/>
                </a:lnTo>
                <a:close/>
              </a:path>
            </a:pathLst>
          </a:custGeom>
          <a:solidFill>
            <a:srgbClr val="A91A1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93700" y="843318"/>
            <a:ext cx="10217150" cy="838199"/>
          </a:xfrm>
        </p:spPr>
        <p:txBody>
          <a:bodyPr anchor="b">
            <a:normAutofit/>
          </a:bodyPr>
          <a:lstStyle>
            <a:lvl1pPr>
              <a:defRPr sz="3600">
                <a:latin typeface="+mn-lt"/>
              </a:defRPr>
            </a:lvl1pPr>
          </a:lstStyle>
          <a:p>
            <a:r>
              <a:rPr lang="en-US" dirty="0"/>
              <a:t>Click to edit Master title style</a:t>
            </a:r>
          </a:p>
        </p:txBody>
      </p:sp>
      <p:sp>
        <p:nvSpPr>
          <p:cNvPr id="3" name="Text Placeholder 2"/>
          <p:cNvSpPr>
            <a:spLocks noGrp="1"/>
          </p:cNvSpPr>
          <p:nvPr>
            <p:ph type="body" idx="1"/>
          </p:nvPr>
        </p:nvSpPr>
        <p:spPr>
          <a:xfrm>
            <a:off x="393700" y="1678545"/>
            <a:ext cx="10217150" cy="4226955"/>
          </a:xfrm>
        </p:spPr>
        <p:txBody>
          <a:bodyPr/>
          <a:lstStyle>
            <a:lvl1pPr marL="342900" indent="-342900">
              <a:buFont typeface="Arial" panose="020B0604020202020204" pitchFamily="34" charset="0"/>
              <a:buChar char="•"/>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3174756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0.93347 0.00047 L -3.95833E-6 -4.81481E-6 " pathEditMode="relative" rAng="0" ptsTypes="AA">
                                      <p:cBhvr>
                                        <p:cTn id="6" dur="2000" fill="hold"/>
                                        <p:tgtEl>
                                          <p:spTgt spid="4"/>
                                        </p:tgtEl>
                                        <p:attrNameLst>
                                          <p:attrName>ppt_x</p:attrName>
                                          <p:attrName>ppt_y</p:attrName>
                                        </p:attrNameLst>
                                      </p:cBhvr>
                                      <p:rCtr x="-46680" y="-23"/>
                                    </p:animMotion>
                                  </p:childTnLst>
                                </p:cTn>
                              </p:par>
                              <p:par>
                                <p:cTn id="7" presetID="2" presetClass="entr" presetSubtype="8"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 calcmode="lin" valueType="num">
                                      <p:cBhvr additive="base">
                                        <p:cTn id="9" dur="500" fill="hold"/>
                                        <p:tgtEl>
                                          <p:spTgt spid="2"/>
                                        </p:tgtEl>
                                        <p:attrNameLst>
                                          <p:attrName>ppt_x</p:attrName>
                                        </p:attrNameLst>
                                      </p:cBhvr>
                                      <p:tavLst>
                                        <p:tav tm="0">
                                          <p:val>
                                            <p:strVal val="0-#ppt_w/2"/>
                                          </p:val>
                                        </p:tav>
                                        <p:tav tm="100000">
                                          <p:val>
                                            <p:strVal val="#ppt_x"/>
                                          </p:val>
                                        </p:tav>
                                      </p:tavLst>
                                    </p:anim>
                                    <p:anim calcmode="lin" valueType="num">
                                      <p:cBhvr additive="base">
                                        <p:cTn id="10" dur="500" fill="hold"/>
                                        <p:tgtEl>
                                          <p:spTgt spid="2"/>
                                        </p:tgtEl>
                                        <p:attrNameLst>
                                          <p:attrName>ppt_y</p:attrName>
                                        </p:attrNameLst>
                                      </p:cBhvr>
                                      <p:tavLst>
                                        <p:tav tm="0">
                                          <p:val>
                                            <p:strVal val="#ppt_y"/>
                                          </p:val>
                                        </p:tav>
                                        <p:tav tm="100000">
                                          <p:val>
                                            <p:strVal val="#ppt_y"/>
                                          </p:val>
                                        </p:tav>
                                      </p:tavLst>
                                    </p:anim>
                                  </p:childTnLst>
                                </p:cTn>
                              </p:par>
                              <p:par>
                                <p:cTn id="11" presetID="2" presetClass="entr" presetSubtype="8"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par>
                                <p:cTn id="15" presetID="22" presetClass="entr" presetSubtype="4"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750"/>
                                        <p:tgtEl>
                                          <p:spTgt spid="5"/>
                                        </p:tgtEl>
                                      </p:cBhvr>
                                    </p:animEffect>
                                  </p:childTnLst>
                                </p:cTn>
                              </p:par>
                              <p:par>
                                <p:cTn id="18" presetID="22" presetClass="exit" presetSubtype="4" fill="hold" grpId="1" nodeType="withEffect">
                                  <p:stCondLst>
                                    <p:cond delay="750"/>
                                  </p:stCondLst>
                                  <p:childTnLst>
                                    <p:animEffect transition="out" filter="wipe(down)">
                                      <p:cBhvr>
                                        <p:cTn id="19" dur="750"/>
                                        <p:tgtEl>
                                          <p:spTgt spid="5"/>
                                        </p:tgtEl>
                                      </p:cBhvr>
                                    </p:animEffect>
                                    <p:set>
                                      <p:cBhvr>
                                        <p:cTn id="20" dur="1" fill="hold">
                                          <p:stCondLst>
                                            <p:cond delay="74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4" grpId="0" animBg="1"/>
      <p:bldP spid="2" grpId="0"/>
      <p:bldP spid="3" grpId="0" build="p">
        <p:tmplLst>
          <p:tmpl lvl="1">
            <p:tnLst>
              <p:par>
                <p:cTn presetID="2" presetClass="entr" presetSubtype="8"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0-#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Lst>
      </p:bldP>
    </p:bldLst>
  </p:timing>
  <p:extLst>
    <p:ext uri="{DCECCB84-F9BA-43D5-87BE-67443E8EF086}">
      <p15:sldGuideLst xmlns:p15="http://schemas.microsoft.com/office/powerpoint/2012/main">
        <p15:guide id="1" pos="31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7B819E70-9D66-4C65-B402-6893FDA0541B}" type="slidenum">
              <a:rPr lang="en-US" smtClean="0"/>
              <a:t>‹#›</a:t>
            </a:fld>
            <a:endParaRPr lang="en-US" dirty="0"/>
          </a:p>
        </p:txBody>
      </p:sp>
    </p:spTree>
    <p:extLst>
      <p:ext uri="{BB962C8B-B14F-4D97-AF65-F5344CB8AC3E}">
        <p14:creationId xmlns:p14="http://schemas.microsoft.com/office/powerpoint/2010/main" val="314702437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7B819E70-9D66-4C65-B402-6893FDA0541B}" type="slidenum">
              <a:rPr lang="en-US" smtClean="0"/>
              <a:t>‹#›</a:t>
            </a:fld>
            <a:endParaRPr lang="en-US" dirty="0"/>
          </a:p>
        </p:txBody>
      </p:sp>
    </p:spTree>
    <p:extLst>
      <p:ext uri="{BB962C8B-B14F-4D97-AF65-F5344CB8AC3E}">
        <p14:creationId xmlns:p14="http://schemas.microsoft.com/office/powerpoint/2010/main" val="1590597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5256507-F785-B9F2-F454-AD502BF0612F}"/>
              </a:ext>
            </a:extLst>
          </p:cNvPr>
          <p:cNvSpPr/>
          <p:nvPr userDrawn="1"/>
        </p:nvSpPr>
        <p:spPr>
          <a:xfrm>
            <a:off x="-54592" y="-11906"/>
            <a:ext cx="12273888" cy="6858000"/>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96814" y="290361"/>
            <a:ext cx="10385627" cy="1357284"/>
          </a:xfrm>
        </p:spPr>
        <p:txBody>
          <a:bodyPr>
            <a:normAutofit/>
          </a:bodyPr>
          <a:lstStyle>
            <a:lvl1pPr>
              <a:defRPr sz="3600">
                <a:latin typeface="+mn-lt"/>
              </a:defRPr>
            </a:lvl1pPr>
          </a:lstStyle>
          <a:p>
            <a:r>
              <a:rPr lang="en-US" dirty="0"/>
              <a:t>Click to edit Master title style</a:t>
            </a:r>
          </a:p>
        </p:txBody>
      </p:sp>
      <p:pic>
        <p:nvPicPr>
          <p:cNvPr id="7" name="Picture 6">
            <a:extLst>
              <a:ext uri="{FF2B5EF4-FFF2-40B4-BE49-F238E27FC236}">
                <a16:creationId xmlns:a16="http://schemas.microsoft.com/office/drawing/2014/main" id="{5258327C-26A5-7F21-A934-824E1F709C5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5382" t="92713" r="20856" b="1"/>
          <a:stretch/>
        </p:blipFill>
        <p:spPr>
          <a:xfrm>
            <a:off x="-54592" y="6303523"/>
            <a:ext cx="12273888" cy="566383"/>
          </a:xfrm>
          <a:prstGeom prst="rect">
            <a:avLst/>
          </a:prstGeom>
        </p:spPr>
      </p:pic>
      <p:pic>
        <p:nvPicPr>
          <p:cNvPr id="6" name="Picture 5">
            <a:extLst>
              <a:ext uri="{FF2B5EF4-FFF2-40B4-BE49-F238E27FC236}">
                <a16:creationId xmlns:a16="http://schemas.microsoft.com/office/drawing/2014/main" id="{3D5D6F9F-19AF-AF86-38E7-F7304114E54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95708"/>
          <a:stretch/>
        </p:blipFill>
        <p:spPr>
          <a:xfrm>
            <a:off x="11409528" y="0"/>
            <a:ext cx="809768" cy="6858000"/>
          </a:xfrm>
          <a:prstGeom prst="rect">
            <a:avLst/>
          </a:prstGeom>
        </p:spPr>
      </p:pic>
      <p:sp>
        <p:nvSpPr>
          <p:cNvPr id="8" name="Slide Number Placeholder 8">
            <a:extLst>
              <a:ext uri="{FF2B5EF4-FFF2-40B4-BE49-F238E27FC236}">
                <a16:creationId xmlns:a16="http://schemas.microsoft.com/office/drawing/2014/main" id="{39A7E2C8-7FA2-F559-77BE-B925F53D0DD7}"/>
              </a:ext>
            </a:extLst>
          </p:cNvPr>
          <p:cNvSpPr>
            <a:spLocks noGrp="1"/>
          </p:cNvSpPr>
          <p:nvPr>
            <p:ph type="sldNum" sz="quarter" idx="12"/>
          </p:nvPr>
        </p:nvSpPr>
        <p:spPr>
          <a:xfrm>
            <a:off x="9224749" y="6419849"/>
            <a:ext cx="2743200" cy="365125"/>
          </a:xfrm>
        </p:spPr>
        <p:txBody>
          <a:bodyPr/>
          <a:lstStyle>
            <a:lvl1pPr>
              <a:defRPr>
                <a:solidFill>
                  <a:schemeClr val="tx1"/>
                </a:solidFill>
              </a:defRPr>
            </a:lvl1pPr>
          </a:lstStyle>
          <a:p>
            <a:fld id="{15E92200-A633-40D7-A232-01F80E2466DC}" type="slidenum">
              <a:rPr lang="en-US" smtClean="0"/>
              <a:pPr/>
              <a:t>‹#›</a:t>
            </a:fld>
            <a:endParaRPr lang="en-US" dirty="0"/>
          </a:p>
        </p:txBody>
      </p:sp>
      <p:pic>
        <p:nvPicPr>
          <p:cNvPr id="9" name="Picture 8">
            <a:extLst>
              <a:ext uri="{FF2B5EF4-FFF2-40B4-BE49-F238E27FC236}">
                <a16:creationId xmlns:a16="http://schemas.microsoft.com/office/drawing/2014/main" id="{CEA8B334-3332-3628-E4AB-B573B8A05AC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509613" y="441901"/>
            <a:ext cx="609600" cy="609600"/>
          </a:xfrm>
          <a:prstGeom prst="rect">
            <a:avLst/>
          </a:prstGeom>
        </p:spPr>
      </p:pic>
      <p:sp>
        <p:nvSpPr>
          <p:cNvPr id="3" name="Content Placeholder 2">
            <a:extLst>
              <a:ext uri="{FF2B5EF4-FFF2-40B4-BE49-F238E27FC236}">
                <a16:creationId xmlns:a16="http://schemas.microsoft.com/office/drawing/2014/main" id="{9864B2F8-BA79-BBF3-6797-01DFCAF3E5A1}"/>
              </a:ext>
            </a:extLst>
          </p:cNvPr>
          <p:cNvSpPr>
            <a:spLocks noGrp="1"/>
          </p:cNvSpPr>
          <p:nvPr>
            <p:ph idx="1"/>
          </p:nvPr>
        </p:nvSpPr>
        <p:spPr>
          <a:xfrm>
            <a:off x="396814" y="1647645"/>
            <a:ext cx="10064513"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lowchart: Data 6">
            <a:extLst>
              <a:ext uri="{FF2B5EF4-FFF2-40B4-BE49-F238E27FC236}">
                <a16:creationId xmlns:a16="http://schemas.microsoft.com/office/drawing/2014/main" id="{845D09B6-F937-F7A1-7C14-9D7752C2ACFC}"/>
              </a:ext>
            </a:extLst>
          </p:cNvPr>
          <p:cNvSpPr/>
          <p:nvPr userDrawn="1"/>
        </p:nvSpPr>
        <p:spPr>
          <a:xfrm>
            <a:off x="9347365" y="6309694"/>
            <a:ext cx="2062163" cy="566383"/>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4349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3559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3559 w 10000"/>
              <a:gd name="connsiteY1" fmla="*/ 0 h 10000"/>
              <a:gd name="connsiteX2" fmla="*/ 10000 w 10000"/>
              <a:gd name="connsiteY2" fmla="*/ 0 h 10000"/>
              <a:gd name="connsiteX3" fmla="*/ 6753 w 10000"/>
              <a:gd name="connsiteY3" fmla="*/ 9912 h 10000"/>
              <a:gd name="connsiteX4" fmla="*/ 0 w 10000"/>
              <a:gd name="connsiteY4" fmla="*/ 10000 h 10000"/>
              <a:gd name="connsiteX0" fmla="*/ 0 w 10000"/>
              <a:gd name="connsiteY0" fmla="*/ 10000 h 10089"/>
              <a:gd name="connsiteX1" fmla="*/ 3559 w 10000"/>
              <a:gd name="connsiteY1" fmla="*/ 0 h 10089"/>
              <a:gd name="connsiteX2" fmla="*/ 10000 w 10000"/>
              <a:gd name="connsiteY2" fmla="*/ 0 h 10089"/>
              <a:gd name="connsiteX3" fmla="*/ 6379 w 10000"/>
              <a:gd name="connsiteY3" fmla="*/ 10089 h 10089"/>
              <a:gd name="connsiteX4" fmla="*/ 0 w 10000"/>
              <a:gd name="connsiteY4" fmla="*/ 10000 h 10089"/>
              <a:gd name="connsiteX0" fmla="*/ 0 w 10000"/>
              <a:gd name="connsiteY0" fmla="*/ 10000 h 10000"/>
              <a:gd name="connsiteX1" fmla="*/ 3559 w 10000"/>
              <a:gd name="connsiteY1" fmla="*/ 0 h 10000"/>
              <a:gd name="connsiteX2" fmla="*/ 10000 w 10000"/>
              <a:gd name="connsiteY2" fmla="*/ 0 h 10000"/>
              <a:gd name="connsiteX3" fmla="*/ 6379 w 10000"/>
              <a:gd name="connsiteY3" fmla="*/ 9735 h 10000"/>
              <a:gd name="connsiteX4" fmla="*/ 0 w 10000"/>
              <a:gd name="connsiteY4" fmla="*/ 10000 h 10000"/>
              <a:gd name="connsiteX0" fmla="*/ 0 w 10000"/>
              <a:gd name="connsiteY0" fmla="*/ 10000 h 10000"/>
              <a:gd name="connsiteX1" fmla="*/ 3559 w 10000"/>
              <a:gd name="connsiteY1" fmla="*/ 0 h 10000"/>
              <a:gd name="connsiteX2" fmla="*/ 10000 w 10000"/>
              <a:gd name="connsiteY2" fmla="*/ 0 h 10000"/>
              <a:gd name="connsiteX3" fmla="*/ 6441 w 10000"/>
              <a:gd name="connsiteY3" fmla="*/ 9912 h 10000"/>
              <a:gd name="connsiteX4" fmla="*/ 0 w 10000"/>
              <a:gd name="connsiteY4" fmla="*/ 10000 h 10000"/>
              <a:gd name="connsiteX0" fmla="*/ 0 w 10000"/>
              <a:gd name="connsiteY0" fmla="*/ 10000 h 10045"/>
              <a:gd name="connsiteX1" fmla="*/ 3559 w 10000"/>
              <a:gd name="connsiteY1" fmla="*/ 0 h 10045"/>
              <a:gd name="connsiteX2" fmla="*/ 10000 w 10000"/>
              <a:gd name="connsiteY2" fmla="*/ 0 h 10045"/>
              <a:gd name="connsiteX3" fmla="*/ 6441 w 10000"/>
              <a:gd name="connsiteY3" fmla="*/ 10045 h 10045"/>
              <a:gd name="connsiteX4" fmla="*/ 0 w 10000"/>
              <a:gd name="connsiteY4" fmla="*/ 10000 h 10045"/>
              <a:gd name="connsiteX0" fmla="*/ 0 w 10000"/>
              <a:gd name="connsiteY0" fmla="*/ 10000 h 10045"/>
              <a:gd name="connsiteX1" fmla="*/ 3559 w 10000"/>
              <a:gd name="connsiteY1" fmla="*/ 0 h 10045"/>
              <a:gd name="connsiteX2" fmla="*/ 10000 w 10000"/>
              <a:gd name="connsiteY2" fmla="*/ 0 h 10045"/>
              <a:gd name="connsiteX3" fmla="*/ 6441 w 10000"/>
              <a:gd name="connsiteY3" fmla="*/ 10045 h 10045"/>
              <a:gd name="connsiteX4" fmla="*/ 0 w 10000"/>
              <a:gd name="connsiteY4" fmla="*/ 10000 h 10045"/>
              <a:gd name="connsiteX0" fmla="*/ 0 w 9969"/>
              <a:gd name="connsiteY0" fmla="*/ 10464 h 10464"/>
              <a:gd name="connsiteX1" fmla="*/ 3528 w 9969"/>
              <a:gd name="connsiteY1" fmla="*/ 0 h 10464"/>
              <a:gd name="connsiteX2" fmla="*/ 9969 w 9969"/>
              <a:gd name="connsiteY2" fmla="*/ 0 h 10464"/>
              <a:gd name="connsiteX3" fmla="*/ 6410 w 9969"/>
              <a:gd name="connsiteY3" fmla="*/ 10045 h 10464"/>
              <a:gd name="connsiteX4" fmla="*/ 0 w 9969"/>
              <a:gd name="connsiteY4" fmla="*/ 10464 h 10464"/>
              <a:gd name="connsiteX0" fmla="*/ 0 w 9954"/>
              <a:gd name="connsiteY0" fmla="*/ 9620 h 9620"/>
              <a:gd name="connsiteX1" fmla="*/ 3493 w 9954"/>
              <a:gd name="connsiteY1" fmla="*/ 0 h 9620"/>
              <a:gd name="connsiteX2" fmla="*/ 9954 w 9954"/>
              <a:gd name="connsiteY2" fmla="*/ 0 h 9620"/>
              <a:gd name="connsiteX3" fmla="*/ 6384 w 9954"/>
              <a:gd name="connsiteY3" fmla="*/ 9600 h 9620"/>
              <a:gd name="connsiteX4" fmla="*/ 0 w 9954"/>
              <a:gd name="connsiteY4" fmla="*/ 9620 h 9620"/>
              <a:gd name="connsiteX0" fmla="*/ 0 w 10093"/>
              <a:gd name="connsiteY0" fmla="*/ 10954 h 10954"/>
              <a:gd name="connsiteX1" fmla="*/ 3602 w 10093"/>
              <a:gd name="connsiteY1" fmla="*/ 0 h 10954"/>
              <a:gd name="connsiteX2" fmla="*/ 10093 w 10093"/>
              <a:gd name="connsiteY2" fmla="*/ 0 h 10954"/>
              <a:gd name="connsiteX3" fmla="*/ 6507 w 10093"/>
              <a:gd name="connsiteY3" fmla="*/ 9979 h 10954"/>
              <a:gd name="connsiteX4" fmla="*/ 0 w 10093"/>
              <a:gd name="connsiteY4" fmla="*/ 10954 h 10954"/>
              <a:gd name="connsiteX0" fmla="*/ 0 w 10000"/>
              <a:gd name="connsiteY0" fmla="*/ 9901 h 9979"/>
              <a:gd name="connsiteX1" fmla="*/ 3509 w 10000"/>
              <a:gd name="connsiteY1" fmla="*/ 0 h 9979"/>
              <a:gd name="connsiteX2" fmla="*/ 10000 w 10000"/>
              <a:gd name="connsiteY2" fmla="*/ 0 h 9979"/>
              <a:gd name="connsiteX3" fmla="*/ 6414 w 10000"/>
              <a:gd name="connsiteY3" fmla="*/ 9979 h 9979"/>
              <a:gd name="connsiteX4" fmla="*/ 0 w 10000"/>
              <a:gd name="connsiteY4" fmla="*/ 9901 h 9979"/>
              <a:gd name="connsiteX0" fmla="*/ 0 w 9969"/>
              <a:gd name="connsiteY0" fmla="*/ 9955 h 10000"/>
              <a:gd name="connsiteX1" fmla="*/ 3478 w 9969"/>
              <a:gd name="connsiteY1" fmla="*/ 0 h 10000"/>
              <a:gd name="connsiteX2" fmla="*/ 9969 w 9969"/>
              <a:gd name="connsiteY2" fmla="*/ 0 h 10000"/>
              <a:gd name="connsiteX3" fmla="*/ 6383 w 9969"/>
              <a:gd name="connsiteY3" fmla="*/ 10000 h 10000"/>
              <a:gd name="connsiteX4" fmla="*/ 0 w 9969"/>
              <a:gd name="connsiteY4" fmla="*/ 9955 h 10000"/>
              <a:gd name="connsiteX0" fmla="*/ 0 w 10031"/>
              <a:gd name="connsiteY0" fmla="*/ 9988 h 10000"/>
              <a:gd name="connsiteX1" fmla="*/ 3520 w 10031"/>
              <a:gd name="connsiteY1" fmla="*/ 0 h 10000"/>
              <a:gd name="connsiteX2" fmla="*/ 10031 w 10031"/>
              <a:gd name="connsiteY2" fmla="*/ 0 h 10000"/>
              <a:gd name="connsiteX3" fmla="*/ 6434 w 10031"/>
              <a:gd name="connsiteY3" fmla="*/ 10000 h 10000"/>
              <a:gd name="connsiteX4" fmla="*/ 0 w 10031"/>
              <a:gd name="connsiteY4" fmla="*/ 9988 h 10000"/>
              <a:gd name="connsiteX0" fmla="*/ 0 w 10031"/>
              <a:gd name="connsiteY0" fmla="*/ 9988 h 10000"/>
              <a:gd name="connsiteX1" fmla="*/ 2828 w 10031"/>
              <a:gd name="connsiteY1" fmla="*/ 126 h 10000"/>
              <a:gd name="connsiteX2" fmla="*/ 10031 w 10031"/>
              <a:gd name="connsiteY2" fmla="*/ 0 h 10000"/>
              <a:gd name="connsiteX3" fmla="*/ 6434 w 10031"/>
              <a:gd name="connsiteY3" fmla="*/ 10000 h 10000"/>
              <a:gd name="connsiteX4" fmla="*/ 0 w 10031"/>
              <a:gd name="connsiteY4" fmla="*/ 9988 h 10000"/>
              <a:gd name="connsiteX0" fmla="*/ 0 w 10031"/>
              <a:gd name="connsiteY0" fmla="*/ 9988 h 10000"/>
              <a:gd name="connsiteX1" fmla="*/ 2816 w 10031"/>
              <a:gd name="connsiteY1" fmla="*/ 42 h 10000"/>
              <a:gd name="connsiteX2" fmla="*/ 10031 w 10031"/>
              <a:gd name="connsiteY2" fmla="*/ 0 h 10000"/>
              <a:gd name="connsiteX3" fmla="*/ 6434 w 10031"/>
              <a:gd name="connsiteY3" fmla="*/ 10000 h 10000"/>
              <a:gd name="connsiteX4" fmla="*/ 0 w 10031"/>
              <a:gd name="connsiteY4" fmla="*/ 9988 h 10000"/>
              <a:gd name="connsiteX0" fmla="*/ 0 w 10031"/>
              <a:gd name="connsiteY0" fmla="*/ 9988 h 9988"/>
              <a:gd name="connsiteX1" fmla="*/ 2816 w 10031"/>
              <a:gd name="connsiteY1" fmla="*/ 42 h 9988"/>
              <a:gd name="connsiteX2" fmla="*/ 10031 w 10031"/>
              <a:gd name="connsiteY2" fmla="*/ 0 h 9988"/>
              <a:gd name="connsiteX3" fmla="*/ 7267 w 10031"/>
              <a:gd name="connsiteY3" fmla="*/ 9958 h 9988"/>
              <a:gd name="connsiteX4" fmla="*/ 0 w 10031"/>
              <a:gd name="connsiteY4" fmla="*/ 9988 h 9988"/>
              <a:gd name="connsiteX0" fmla="*/ 0 w 10000"/>
              <a:gd name="connsiteY0" fmla="*/ 10000 h 10012"/>
              <a:gd name="connsiteX1" fmla="*/ 2807 w 10000"/>
              <a:gd name="connsiteY1" fmla="*/ 42 h 10012"/>
              <a:gd name="connsiteX2" fmla="*/ 10000 w 10000"/>
              <a:gd name="connsiteY2" fmla="*/ 0 h 10012"/>
              <a:gd name="connsiteX3" fmla="*/ 7233 w 10000"/>
              <a:gd name="connsiteY3" fmla="*/ 10012 h 10012"/>
              <a:gd name="connsiteX4" fmla="*/ 0 w 10000"/>
              <a:gd name="connsiteY4" fmla="*/ 10000 h 10012"/>
              <a:gd name="connsiteX0" fmla="*/ 0 w 10000"/>
              <a:gd name="connsiteY0" fmla="*/ 10000 h 10012"/>
              <a:gd name="connsiteX1" fmla="*/ 2807 w 10000"/>
              <a:gd name="connsiteY1" fmla="*/ 42 h 10012"/>
              <a:gd name="connsiteX2" fmla="*/ 10000 w 10000"/>
              <a:gd name="connsiteY2" fmla="*/ 0 h 10012"/>
              <a:gd name="connsiteX3" fmla="*/ 7233 w 10000"/>
              <a:gd name="connsiteY3" fmla="*/ 10012 h 10012"/>
              <a:gd name="connsiteX4" fmla="*/ 0 w 10000"/>
              <a:gd name="connsiteY4" fmla="*/ 10000 h 10012"/>
              <a:gd name="connsiteX0" fmla="*/ 0 w 10000"/>
              <a:gd name="connsiteY0" fmla="*/ 10000 h 10012"/>
              <a:gd name="connsiteX1" fmla="*/ 2807 w 10000"/>
              <a:gd name="connsiteY1" fmla="*/ 42 h 10012"/>
              <a:gd name="connsiteX2" fmla="*/ 10000 w 10000"/>
              <a:gd name="connsiteY2" fmla="*/ 0 h 10012"/>
              <a:gd name="connsiteX3" fmla="*/ 7245 w 10000"/>
              <a:gd name="connsiteY3" fmla="*/ 10012 h 10012"/>
              <a:gd name="connsiteX4" fmla="*/ 0 w 10000"/>
              <a:gd name="connsiteY4" fmla="*/ 10000 h 10012"/>
              <a:gd name="connsiteX0" fmla="*/ 0 w 10000"/>
              <a:gd name="connsiteY0" fmla="*/ 10000 h 10012"/>
              <a:gd name="connsiteX1" fmla="*/ 2738 w 10000"/>
              <a:gd name="connsiteY1" fmla="*/ 42 h 10012"/>
              <a:gd name="connsiteX2" fmla="*/ 10000 w 10000"/>
              <a:gd name="connsiteY2" fmla="*/ 0 h 10012"/>
              <a:gd name="connsiteX3" fmla="*/ 7245 w 10000"/>
              <a:gd name="connsiteY3" fmla="*/ 10012 h 10012"/>
              <a:gd name="connsiteX4" fmla="*/ 0 w 10000"/>
              <a:gd name="connsiteY4" fmla="*/ 10000 h 10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12">
                <a:moveTo>
                  <a:pt x="0" y="10000"/>
                </a:moveTo>
                <a:lnTo>
                  <a:pt x="2738" y="42"/>
                </a:lnTo>
                <a:lnTo>
                  <a:pt x="10000" y="0"/>
                </a:lnTo>
                <a:lnTo>
                  <a:pt x="7245" y="10012"/>
                </a:lnTo>
                <a:lnTo>
                  <a:pt x="0" y="10000"/>
                </a:ln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lowchart: Data 6">
            <a:extLst>
              <a:ext uri="{FF2B5EF4-FFF2-40B4-BE49-F238E27FC236}">
                <a16:creationId xmlns:a16="http://schemas.microsoft.com/office/drawing/2014/main" id="{18E3735C-2FD1-2ABC-591A-E89D342ED075}"/>
              </a:ext>
            </a:extLst>
          </p:cNvPr>
          <p:cNvSpPr/>
          <p:nvPr userDrawn="1"/>
        </p:nvSpPr>
        <p:spPr>
          <a:xfrm>
            <a:off x="9347364" y="6309694"/>
            <a:ext cx="2062163" cy="566383"/>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4349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3559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3559 w 10000"/>
              <a:gd name="connsiteY1" fmla="*/ 0 h 10000"/>
              <a:gd name="connsiteX2" fmla="*/ 10000 w 10000"/>
              <a:gd name="connsiteY2" fmla="*/ 0 h 10000"/>
              <a:gd name="connsiteX3" fmla="*/ 6753 w 10000"/>
              <a:gd name="connsiteY3" fmla="*/ 9912 h 10000"/>
              <a:gd name="connsiteX4" fmla="*/ 0 w 10000"/>
              <a:gd name="connsiteY4" fmla="*/ 10000 h 10000"/>
              <a:gd name="connsiteX0" fmla="*/ 0 w 10000"/>
              <a:gd name="connsiteY0" fmla="*/ 10000 h 10089"/>
              <a:gd name="connsiteX1" fmla="*/ 3559 w 10000"/>
              <a:gd name="connsiteY1" fmla="*/ 0 h 10089"/>
              <a:gd name="connsiteX2" fmla="*/ 10000 w 10000"/>
              <a:gd name="connsiteY2" fmla="*/ 0 h 10089"/>
              <a:gd name="connsiteX3" fmla="*/ 6379 w 10000"/>
              <a:gd name="connsiteY3" fmla="*/ 10089 h 10089"/>
              <a:gd name="connsiteX4" fmla="*/ 0 w 10000"/>
              <a:gd name="connsiteY4" fmla="*/ 10000 h 10089"/>
              <a:gd name="connsiteX0" fmla="*/ 0 w 10000"/>
              <a:gd name="connsiteY0" fmla="*/ 10000 h 10000"/>
              <a:gd name="connsiteX1" fmla="*/ 3559 w 10000"/>
              <a:gd name="connsiteY1" fmla="*/ 0 h 10000"/>
              <a:gd name="connsiteX2" fmla="*/ 10000 w 10000"/>
              <a:gd name="connsiteY2" fmla="*/ 0 h 10000"/>
              <a:gd name="connsiteX3" fmla="*/ 6379 w 10000"/>
              <a:gd name="connsiteY3" fmla="*/ 9735 h 10000"/>
              <a:gd name="connsiteX4" fmla="*/ 0 w 10000"/>
              <a:gd name="connsiteY4" fmla="*/ 10000 h 10000"/>
              <a:gd name="connsiteX0" fmla="*/ 0 w 10000"/>
              <a:gd name="connsiteY0" fmla="*/ 10000 h 10000"/>
              <a:gd name="connsiteX1" fmla="*/ 3559 w 10000"/>
              <a:gd name="connsiteY1" fmla="*/ 0 h 10000"/>
              <a:gd name="connsiteX2" fmla="*/ 10000 w 10000"/>
              <a:gd name="connsiteY2" fmla="*/ 0 h 10000"/>
              <a:gd name="connsiteX3" fmla="*/ 6441 w 10000"/>
              <a:gd name="connsiteY3" fmla="*/ 9912 h 10000"/>
              <a:gd name="connsiteX4" fmla="*/ 0 w 10000"/>
              <a:gd name="connsiteY4" fmla="*/ 10000 h 10000"/>
              <a:gd name="connsiteX0" fmla="*/ 0 w 10000"/>
              <a:gd name="connsiteY0" fmla="*/ 10000 h 10045"/>
              <a:gd name="connsiteX1" fmla="*/ 3559 w 10000"/>
              <a:gd name="connsiteY1" fmla="*/ 0 h 10045"/>
              <a:gd name="connsiteX2" fmla="*/ 10000 w 10000"/>
              <a:gd name="connsiteY2" fmla="*/ 0 h 10045"/>
              <a:gd name="connsiteX3" fmla="*/ 6441 w 10000"/>
              <a:gd name="connsiteY3" fmla="*/ 10045 h 10045"/>
              <a:gd name="connsiteX4" fmla="*/ 0 w 10000"/>
              <a:gd name="connsiteY4" fmla="*/ 10000 h 10045"/>
              <a:gd name="connsiteX0" fmla="*/ 0 w 10000"/>
              <a:gd name="connsiteY0" fmla="*/ 10000 h 10045"/>
              <a:gd name="connsiteX1" fmla="*/ 3559 w 10000"/>
              <a:gd name="connsiteY1" fmla="*/ 0 h 10045"/>
              <a:gd name="connsiteX2" fmla="*/ 10000 w 10000"/>
              <a:gd name="connsiteY2" fmla="*/ 0 h 10045"/>
              <a:gd name="connsiteX3" fmla="*/ 6441 w 10000"/>
              <a:gd name="connsiteY3" fmla="*/ 10045 h 10045"/>
              <a:gd name="connsiteX4" fmla="*/ 0 w 10000"/>
              <a:gd name="connsiteY4" fmla="*/ 10000 h 10045"/>
              <a:gd name="connsiteX0" fmla="*/ 0 w 9969"/>
              <a:gd name="connsiteY0" fmla="*/ 10464 h 10464"/>
              <a:gd name="connsiteX1" fmla="*/ 3528 w 9969"/>
              <a:gd name="connsiteY1" fmla="*/ 0 h 10464"/>
              <a:gd name="connsiteX2" fmla="*/ 9969 w 9969"/>
              <a:gd name="connsiteY2" fmla="*/ 0 h 10464"/>
              <a:gd name="connsiteX3" fmla="*/ 6410 w 9969"/>
              <a:gd name="connsiteY3" fmla="*/ 10045 h 10464"/>
              <a:gd name="connsiteX4" fmla="*/ 0 w 9969"/>
              <a:gd name="connsiteY4" fmla="*/ 10464 h 10464"/>
              <a:gd name="connsiteX0" fmla="*/ 0 w 9954"/>
              <a:gd name="connsiteY0" fmla="*/ 9620 h 9620"/>
              <a:gd name="connsiteX1" fmla="*/ 3493 w 9954"/>
              <a:gd name="connsiteY1" fmla="*/ 0 h 9620"/>
              <a:gd name="connsiteX2" fmla="*/ 9954 w 9954"/>
              <a:gd name="connsiteY2" fmla="*/ 0 h 9620"/>
              <a:gd name="connsiteX3" fmla="*/ 6384 w 9954"/>
              <a:gd name="connsiteY3" fmla="*/ 9600 h 9620"/>
              <a:gd name="connsiteX4" fmla="*/ 0 w 9954"/>
              <a:gd name="connsiteY4" fmla="*/ 9620 h 9620"/>
              <a:gd name="connsiteX0" fmla="*/ 0 w 10093"/>
              <a:gd name="connsiteY0" fmla="*/ 10954 h 10954"/>
              <a:gd name="connsiteX1" fmla="*/ 3602 w 10093"/>
              <a:gd name="connsiteY1" fmla="*/ 0 h 10954"/>
              <a:gd name="connsiteX2" fmla="*/ 10093 w 10093"/>
              <a:gd name="connsiteY2" fmla="*/ 0 h 10954"/>
              <a:gd name="connsiteX3" fmla="*/ 6507 w 10093"/>
              <a:gd name="connsiteY3" fmla="*/ 9979 h 10954"/>
              <a:gd name="connsiteX4" fmla="*/ 0 w 10093"/>
              <a:gd name="connsiteY4" fmla="*/ 10954 h 10954"/>
              <a:gd name="connsiteX0" fmla="*/ 0 w 10000"/>
              <a:gd name="connsiteY0" fmla="*/ 9901 h 9979"/>
              <a:gd name="connsiteX1" fmla="*/ 3509 w 10000"/>
              <a:gd name="connsiteY1" fmla="*/ 0 h 9979"/>
              <a:gd name="connsiteX2" fmla="*/ 10000 w 10000"/>
              <a:gd name="connsiteY2" fmla="*/ 0 h 9979"/>
              <a:gd name="connsiteX3" fmla="*/ 6414 w 10000"/>
              <a:gd name="connsiteY3" fmla="*/ 9979 h 9979"/>
              <a:gd name="connsiteX4" fmla="*/ 0 w 10000"/>
              <a:gd name="connsiteY4" fmla="*/ 9901 h 9979"/>
              <a:gd name="connsiteX0" fmla="*/ 0 w 9969"/>
              <a:gd name="connsiteY0" fmla="*/ 9955 h 10000"/>
              <a:gd name="connsiteX1" fmla="*/ 3478 w 9969"/>
              <a:gd name="connsiteY1" fmla="*/ 0 h 10000"/>
              <a:gd name="connsiteX2" fmla="*/ 9969 w 9969"/>
              <a:gd name="connsiteY2" fmla="*/ 0 h 10000"/>
              <a:gd name="connsiteX3" fmla="*/ 6383 w 9969"/>
              <a:gd name="connsiteY3" fmla="*/ 10000 h 10000"/>
              <a:gd name="connsiteX4" fmla="*/ 0 w 9969"/>
              <a:gd name="connsiteY4" fmla="*/ 9955 h 10000"/>
              <a:gd name="connsiteX0" fmla="*/ 0 w 10031"/>
              <a:gd name="connsiteY0" fmla="*/ 9988 h 10000"/>
              <a:gd name="connsiteX1" fmla="*/ 3520 w 10031"/>
              <a:gd name="connsiteY1" fmla="*/ 0 h 10000"/>
              <a:gd name="connsiteX2" fmla="*/ 10031 w 10031"/>
              <a:gd name="connsiteY2" fmla="*/ 0 h 10000"/>
              <a:gd name="connsiteX3" fmla="*/ 6434 w 10031"/>
              <a:gd name="connsiteY3" fmla="*/ 10000 h 10000"/>
              <a:gd name="connsiteX4" fmla="*/ 0 w 10031"/>
              <a:gd name="connsiteY4" fmla="*/ 9988 h 10000"/>
              <a:gd name="connsiteX0" fmla="*/ 0 w 10031"/>
              <a:gd name="connsiteY0" fmla="*/ 9988 h 10000"/>
              <a:gd name="connsiteX1" fmla="*/ 2828 w 10031"/>
              <a:gd name="connsiteY1" fmla="*/ 126 h 10000"/>
              <a:gd name="connsiteX2" fmla="*/ 10031 w 10031"/>
              <a:gd name="connsiteY2" fmla="*/ 0 h 10000"/>
              <a:gd name="connsiteX3" fmla="*/ 6434 w 10031"/>
              <a:gd name="connsiteY3" fmla="*/ 10000 h 10000"/>
              <a:gd name="connsiteX4" fmla="*/ 0 w 10031"/>
              <a:gd name="connsiteY4" fmla="*/ 9988 h 10000"/>
              <a:gd name="connsiteX0" fmla="*/ 0 w 10031"/>
              <a:gd name="connsiteY0" fmla="*/ 9988 h 10000"/>
              <a:gd name="connsiteX1" fmla="*/ 2816 w 10031"/>
              <a:gd name="connsiteY1" fmla="*/ 42 h 10000"/>
              <a:gd name="connsiteX2" fmla="*/ 10031 w 10031"/>
              <a:gd name="connsiteY2" fmla="*/ 0 h 10000"/>
              <a:gd name="connsiteX3" fmla="*/ 6434 w 10031"/>
              <a:gd name="connsiteY3" fmla="*/ 10000 h 10000"/>
              <a:gd name="connsiteX4" fmla="*/ 0 w 10031"/>
              <a:gd name="connsiteY4" fmla="*/ 9988 h 10000"/>
              <a:gd name="connsiteX0" fmla="*/ 0 w 10031"/>
              <a:gd name="connsiteY0" fmla="*/ 9988 h 9988"/>
              <a:gd name="connsiteX1" fmla="*/ 2816 w 10031"/>
              <a:gd name="connsiteY1" fmla="*/ 42 h 9988"/>
              <a:gd name="connsiteX2" fmla="*/ 10031 w 10031"/>
              <a:gd name="connsiteY2" fmla="*/ 0 h 9988"/>
              <a:gd name="connsiteX3" fmla="*/ 7267 w 10031"/>
              <a:gd name="connsiteY3" fmla="*/ 9958 h 9988"/>
              <a:gd name="connsiteX4" fmla="*/ 0 w 10031"/>
              <a:gd name="connsiteY4" fmla="*/ 9988 h 9988"/>
              <a:gd name="connsiteX0" fmla="*/ 0 w 10000"/>
              <a:gd name="connsiteY0" fmla="*/ 10000 h 10012"/>
              <a:gd name="connsiteX1" fmla="*/ 2807 w 10000"/>
              <a:gd name="connsiteY1" fmla="*/ 42 h 10012"/>
              <a:gd name="connsiteX2" fmla="*/ 10000 w 10000"/>
              <a:gd name="connsiteY2" fmla="*/ 0 h 10012"/>
              <a:gd name="connsiteX3" fmla="*/ 7233 w 10000"/>
              <a:gd name="connsiteY3" fmla="*/ 10012 h 10012"/>
              <a:gd name="connsiteX4" fmla="*/ 0 w 10000"/>
              <a:gd name="connsiteY4" fmla="*/ 10000 h 10012"/>
              <a:gd name="connsiteX0" fmla="*/ 0 w 10000"/>
              <a:gd name="connsiteY0" fmla="*/ 10000 h 10012"/>
              <a:gd name="connsiteX1" fmla="*/ 2807 w 10000"/>
              <a:gd name="connsiteY1" fmla="*/ 42 h 10012"/>
              <a:gd name="connsiteX2" fmla="*/ 10000 w 10000"/>
              <a:gd name="connsiteY2" fmla="*/ 0 h 10012"/>
              <a:gd name="connsiteX3" fmla="*/ 7233 w 10000"/>
              <a:gd name="connsiteY3" fmla="*/ 10012 h 10012"/>
              <a:gd name="connsiteX4" fmla="*/ 0 w 10000"/>
              <a:gd name="connsiteY4" fmla="*/ 10000 h 10012"/>
              <a:gd name="connsiteX0" fmla="*/ 0 w 10000"/>
              <a:gd name="connsiteY0" fmla="*/ 10000 h 10012"/>
              <a:gd name="connsiteX1" fmla="*/ 2807 w 10000"/>
              <a:gd name="connsiteY1" fmla="*/ 42 h 10012"/>
              <a:gd name="connsiteX2" fmla="*/ 10000 w 10000"/>
              <a:gd name="connsiteY2" fmla="*/ 0 h 10012"/>
              <a:gd name="connsiteX3" fmla="*/ 7245 w 10000"/>
              <a:gd name="connsiteY3" fmla="*/ 10012 h 10012"/>
              <a:gd name="connsiteX4" fmla="*/ 0 w 10000"/>
              <a:gd name="connsiteY4" fmla="*/ 10000 h 10012"/>
              <a:gd name="connsiteX0" fmla="*/ 0 w 10000"/>
              <a:gd name="connsiteY0" fmla="*/ 10000 h 10012"/>
              <a:gd name="connsiteX1" fmla="*/ 2738 w 10000"/>
              <a:gd name="connsiteY1" fmla="*/ 42 h 10012"/>
              <a:gd name="connsiteX2" fmla="*/ 10000 w 10000"/>
              <a:gd name="connsiteY2" fmla="*/ 0 h 10012"/>
              <a:gd name="connsiteX3" fmla="*/ 7245 w 10000"/>
              <a:gd name="connsiteY3" fmla="*/ 10012 h 10012"/>
              <a:gd name="connsiteX4" fmla="*/ 0 w 10000"/>
              <a:gd name="connsiteY4" fmla="*/ 10000 h 10012"/>
              <a:gd name="connsiteX0" fmla="*/ 0 w 10000"/>
              <a:gd name="connsiteY0" fmla="*/ 10000 h 10012"/>
              <a:gd name="connsiteX1" fmla="*/ 2738 w 10000"/>
              <a:gd name="connsiteY1" fmla="*/ 0 h 10012"/>
              <a:gd name="connsiteX2" fmla="*/ 10000 w 10000"/>
              <a:gd name="connsiteY2" fmla="*/ 0 h 10012"/>
              <a:gd name="connsiteX3" fmla="*/ 7245 w 10000"/>
              <a:gd name="connsiteY3" fmla="*/ 10012 h 10012"/>
              <a:gd name="connsiteX4" fmla="*/ 0 w 10000"/>
              <a:gd name="connsiteY4" fmla="*/ 10000 h 10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12">
                <a:moveTo>
                  <a:pt x="0" y="10000"/>
                </a:moveTo>
                <a:lnTo>
                  <a:pt x="2738" y="0"/>
                </a:lnTo>
                <a:lnTo>
                  <a:pt x="10000" y="0"/>
                </a:lnTo>
                <a:lnTo>
                  <a:pt x="7245" y="10012"/>
                </a:lnTo>
                <a:lnTo>
                  <a:pt x="0" y="10000"/>
                </a:lnTo>
                <a:close/>
              </a:path>
            </a:pathLst>
          </a:custGeom>
          <a:solidFill>
            <a:srgbClr val="A91A1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34491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grpId="0" nodeType="withEffect">
                                  <p:stCondLst>
                                    <p:cond delay="0"/>
                                  </p:stCondLst>
                                  <p:childTnLst>
                                    <p:animMotion origin="layout" path="M -0.93607 0.00047 L -1.875E-6 -2.59259E-6 " pathEditMode="relative" rAng="0" ptsTypes="AA">
                                      <p:cBhvr>
                                        <p:cTn id="6" dur="1500" fill="hold"/>
                                        <p:tgtEl>
                                          <p:spTgt spid="5"/>
                                        </p:tgtEl>
                                        <p:attrNameLst>
                                          <p:attrName>ppt_x</p:attrName>
                                          <p:attrName>ppt_y</p:attrName>
                                        </p:attrNameLst>
                                      </p:cBhvr>
                                      <p:rCtr x="46797" y="-23"/>
                                    </p:animMotion>
                                  </p:childTnLst>
                                </p:cTn>
                              </p:par>
                              <p:par>
                                <p:cTn id="7" presetID="2" presetClass="entr" presetSubtype="8"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 calcmode="lin" valueType="num">
                                      <p:cBhvr additive="base">
                                        <p:cTn id="9" dur="1500" fill="hold"/>
                                        <p:tgtEl>
                                          <p:spTgt spid="2"/>
                                        </p:tgtEl>
                                        <p:attrNameLst>
                                          <p:attrName>ppt_x</p:attrName>
                                        </p:attrNameLst>
                                      </p:cBhvr>
                                      <p:tavLst>
                                        <p:tav tm="0">
                                          <p:val>
                                            <p:strVal val="0-#ppt_w/2"/>
                                          </p:val>
                                        </p:tav>
                                        <p:tav tm="100000">
                                          <p:val>
                                            <p:strVal val="#ppt_x"/>
                                          </p:val>
                                        </p:tav>
                                      </p:tavLst>
                                    </p:anim>
                                    <p:anim calcmode="lin" valueType="num">
                                      <p:cBhvr additive="base">
                                        <p:cTn id="10" dur="1500" fill="hold"/>
                                        <p:tgtEl>
                                          <p:spTgt spid="2"/>
                                        </p:tgtEl>
                                        <p:attrNameLst>
                                          <p:attrName>ppt_y</p:attrName>
                                        </p:attrNameLst>
                                      </p:cBhvr>
                                      <p:tavLst>
                                        <p:tav tm="0">
                                          <p:val>
                                            <p:strVal val="#ppt_y"/>
                                          </p:val>
                                        </p:tav>
                                        <p:tav tm="100000">
                                          <p:val>
                                            <p:strVal val="#ppt_y"/>
                                          </p:val>
                                        </p:tav>
                                      </p:tavLst>
                                    </p:anim>
                                  </p:childTnLst>
                                </p:cTn>
                              </p:par>
                              <p:par>
                                <p:cTn id="11" presetID="2" presetClass="entr" presetSubtype="8"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3">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2" dur="1000" fill="hold"/>
                                        <p:tgtEl>
                                          <p:spTgt spid="3">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0" dur="1000" fill="hold"/>
                                        <p:tgtEl>
                                          <p:spTgt spid="3">
                                            <p:txEl>
                                              <p:pRg st="4" end="4"/>
                                            </p:txEl>
                                          </p:spTgt>
                                        </p:tgtEl>
                                        <p:attrNameLst>
                                          <p:attrName>ppt_y</p:attrName>
                                        </p:attrNameLst>
                                      </p:cBhvr>
                                      <p:tavLst>
                                        <p:tav tm="0">
                                          <p:val>
                                            <p:strVal val="#ppt_y"/>
                                          </p:val>
                                        </p:tav>
                                        <p:tav tm="100000">
                                          <p:val>
                                            <p:strVal val="#ppt_y"/>
                                          </p:val>
                                        </p:tav>
                                      </p:tavLst>
                                    </p:anim>
                                  </p:childTnLst>
                                </p:cTn>
                              </p:par>
                              <p:par>
                                <p:cTn id="31" presetID="22" presetClass="entr" presetSubtype="4"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down)">
                                      <p:cBhvr>
                                        <p:cTn id="33" dur="750"/>
                                        <p:tgtEl>
                                          <p:spTgt spid="10"/>
                                        </p:tgtEl>
                                      </p:cBhvr>
                                    </p:animEffect>
                                  </p:childTnLst>
                                </p:cTn>
                              </p:par>
                              <p:par>
                                <p:cTn id="34" presetID="22" presetClass="exit" presetSubtype="4" fill="hold" grpId="1" nodeType="withEffect">
                                  <p:stCondLst>
                                    <p:cond delay="750"/>
                                  </p:stCondLst>
                                  <p:childTnLst>
                                    <p:animEffect transition="out" filter="wipe(down)">
                                      <p:cBhvr>
                                        <p:cTn id="35" dur="750"/>
                                        <p:tgtEl>
                                          <p:spTgt spid="10"/>
                                        </p:tgtEl>
                                      </p:cBhvr>
                                    </p:animEffect>
                                    <p:set>
                                      <p:cBhvr>
                                        <p:cTn id="36" dur="1" fill="hold">
                                          <p:stCondLst>
                                            <p:cond delay="74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2" grpId="0"/>
      <p:bldP spid="3" grpId="0" build="p">
        <p:tmplLst>
          <p:tmpl lvl="1">
            <p:tnLst>
              <p:par>
                <p:cTn presetID="2" presetClass="entr" presetSubtype="8"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1000" fill="hold"/>
                        <p:tgtEl>
                          <p:spTgt spid="3"/>
                        </p:tgtEl>
                        <p:attrNameLst>
                          <p:attrName>ppt_x</p:attrName>
                        </p:attrNameLst>
                      </p:cBhvr>
                      <p:tavLst>
                        <p:tav tm="0">
                          <p:val>
                            <p:strVal val="0-#ppt_w/2"/>
                          </p:val>
                        </p:tav>
                        <p:tav tm="100000">
                          <p:val>
                            <p:strVal val="#ppt_x"/>
                          </p:val>
                        </p:tav>
                      </p:tavLst>
                    </p:anim>
                    <p:anim calcmode="lin" valueType="num">
                      <p:cBhvr additive="base">
                        <p:cTn dur="1000" fill="hold"/>
                        <p:tgtEl>
                          <p:spTgt spid="3"/>
                        </p:tgtEl>
                        <p:attrNameLst>
                          <p:attrName>ppt_y</p:attrName>
                        </p:attrNameLst>
                      </p:cBhvr>
                      <p:tavLst>
                        <p:tav tm="0">
                          <p:val>
                            <p:strVal val="#ppt_y"/>
                          </p:val>
                        </p:tav>
                        <p:tav tm="100000">
                          <p:val>
                            <p:strVal val="#ppt_y"/>
                          </p:val>
                        </p:tav>
                      </p:tavLst>
                    </p:anim>
                  </p:childTnLst>
                </p:cTn>
              </p:par>
            </p:tnLst>
          </p:tmpl>
          <p:tmpl lvl="2">
            <p:tnLst>
              <p:par>
                <p:cTn presetID="2" presetClass="entr" presetSubtype="8"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1000" fill="hold"/>
                        <p:tgtEl>
                          <p:spTgt spid="3"/>
                        </p:tgtEl>
                        <p:attrNameLst>
                          <p:attrName>ppt_x</p:attrName>
                        </p:attrNameLst>
                      </p:cBhvr>
                      <p:tavLst>
                        <p:tav tm="0">
                          <p:val>
                            <p:strVal val="0-#ppt_w/2"/>
                          </p:val>
                        </p:tav>
                        <p:tav tm="100000">
                          <p:val>
                            <p:strVal val="#ppt_x"/>
                          </p:val>
                        </p:tav>
                      </p:tavLst>
                    </p:anim>
                    <p:anim calcmode="lin" valueType="num">
                      <p:cBhvr additive="base">
                        <p:cTn dur="1000" fill="hold"/>
                        <p:tgtEl>
                          <p:spTgt spid="3"/>
                        </p:tgtEl>
                        <p:attrNameLst>
                          <p:attrName>ppt_y</p:attrName>
                        </p:attrNameLst>
                      </p:cBhvr>
                      <p:tavLst>
                        <p:tav tm="0">
                          <p:val>
                            <p:strVal val="#ppt_y"/>
                          </p:val>
                        </p:tav>
                        <p:tav tm="100000">
                          <p:val>
                            <p:strVal val="#ppt_y"/>
                          </p:val>
                        </p:tav>
                      </p:tavLst>
                    </p:anim>
                  </p:childTnLst>
                </p:cTn>
              </p:par>
            </p:tnLst>
          </p:tmpl>
          <p:tmpl lvl="3">
            <p:tnLst>
              <p:par>
                <p:cTn presetID="2" presetClass="entr" presetSubtype="8"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1000" fill="hold"/>
                        <p:tgtEl>
                          <p:spTgt spid="3"/>
                        </p:tgtEl>
                        <p:attrNameLst>
                          <p:attrName>ppt_x</p:attrName>
                        </p:attrNameLst>
                      </p:cBhvr>
                      <p:tavLst>
                        <p:tav tm="0">
                          <p:val>
                            <p:strVal val="0-#ppt_w/2"/>
                          </p:val>
                        </p:tav>
                        <p:tav tm="100000">
                          <p:val>
                            <p:strVal val="#ppt_x"/>
                          </p:val>
                        </p:tav>
                      </p:tavLst>
                    </p:anim>
                    <p:anim calcmode="lin" valueType="num">
                      <p:cBhvr additive="base">
                        <p:cTn dur="1000" fill="hold"/>
                        <p:tgtEl>
                          <p:spTgt spid="3"/>
                        </p:tgtEl>
                        <p:attrNameLst>
                          <p:attrName>ppt_y</p:attrName>
                        </p:attrNameLst>
                      </p:cBhvr>
                      <p:tavLst>
                        <p:tav tm="0">
                          <p:val>
                            <p:strVal val="#ppt_y"/>
                          </p:val>
                        </p:tav>
                        <p:tav tm="100000">
                          <p:val>
                            <p:strVal val="#ppt_y"/>
                          </p:val>
                        </p:tav>
                      </p:tavLst>
                    </p:anim>
                  </p:childTnLst>
                </p:cTn>
              </p:par>
            </p:tnLst>
          </p:tmpl>
          <p:tmpl lvl="4">
            <p:tnLst>
              <p:par>
                <p:cTn presetID="2" presetClass="entr" presetSubtype="8"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1000" fill="hold"/>
                        <p:tgtEl>
                          <p:spTgt spid="3"/>
                        </p:tgtEl>
                        <p:attrNameLst>
                          <p:attrName>ppt_x</p:attrName>
                        </p:attrNameLst>
                      </p:cBhvr>
                      <p:tavLst>
                        <p:tav tm="0">
                          <p:val>
                            <p:strVal val="0-#ppt_w/2"/>
                          </p:val>
                        </p:tav>
                        <p:tav tm="100000">
                          <p:val>
                            <p:strVal val="#ppt_x"/>
                          </p:val>
                        </p:tav>
                      </p:tavLst>
                    </p:anim>
                    <p:anim calcmode="lin" valueType="num">
                      <p:cBhvr additive="base">
                        <p:cTn dur="1000" fill="hold"/>
                        <p:tgtEl>
                          <p:spTgt spid="3"/>
                        </p:tgtEl>
                        <p:attrNameLst>
                          <p:attrName>ppt_y</p:attrName>
                        </p:attrNameLst>
                      </p:cBhvr>
                      <p:tavLst>
                        <p:tav tm="0">
                          <p:val>
                            <p:strVal val="#ppt_y"/>
                          </p:val>
                        </p:tav>
                        <p:tav tm="100000">
                          <p:val>
                            <p:strVal val="#ppt_y"/>
                          </p:val>
                        </p:tav>
                      </p:tavLst>
                    </p:anim>
                  </p:childTnLst>
                </p:cTn>
              </p:par>
            </p:tnLst>
          </p:tmpl>
          <p:tmpl lvl="5">
            <p:tnLst>
              <p:par>
                <p:cTn presetID="2" presetClass="entr" presetSubtype="8"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1000" fill="hold"/>
                        <p:tgtEl>
                          <p:spTgt spid="3"/>
                        </p:tgtEl>
                        <p:attrNameLst>
                          <p:attrName>ppt_x</p:attrName>
                        </p:attrNameLst>
                      </p:cBhvr>
                      <p:tavLst>
                        <p:tav tm="0">
                          <p:val>
                            <p:strVal val="0-#ppt_w/2"/>
                          </p:val>
                        </p:tav>
                        <p:tav tm="100000">
                          <p:val>
                            <p:strVal val="#ppt_x"/>
                          </p:val>
                        </p:tav>
                      </p:tavLst>
                    </p:anim>
                    <p:anim calcmode="lin" valueType="num">
                      <p:cBhvr additive="base">
                        <p:cTn dur="1000" fill="hold"/>
                        <p:tgtEl>
                          <p:spTgt spid="3"/>
                        </p:tgtEl>
                        <p:attrNameLst>
                          <p:attrName>ppt_y</p:attrName>
                        </p:attrNameLst>
                      </p:cBhvr>
                      <p:tavLst>
                        <p:tav tm="0">
                          <p:val>
                            <p:strVal val="#ppt_y"/>
                          </p:val>
                        </p:tav>
                        <p:tav tm="100000">
                          <p:val>
                            <p:strVal val="#ppt_y"/>
                          </p:val>
                        </p:tav>
                      </p:tavLst>
                    </p:anim>
                  </p:childTnLst>
                </p:cTn>
              </p:par>
            </p:tnLst>
          </p:tmpl>
        </p:tmplLst>
      </p:bldP>
      <p:bldP spid="5" grpId="0" animBg="1"/>
    </p:bldLst>
  </p:timing>
  <p:hf hdr="0" ftr="0" dt="0"/>
  <p:extLst>
    <p:ext uri="{DCECCB84-F9BA-43D5-87BE-67443E8EF086}">
      <p15:sldGuideLst xmlns:p15="http://schemas.microsoft.com/office/powerpoint/2012/main">
        <p15:guide id="1" orient="horz" pos="2160" userDrawn="1">
          <p15:clr>
            <a:srgbClr val="FBAE40"/>
          </p15:clr>
        </p15:guide>
        <p15:guide id="2" pos="312" userDrawn="1">
          <p15:clr>
            <a:srgbClr val="FBAE40"/>
          </p15:clr>
        </p15:guide>
        <p15:guide id="3" pos="39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7B819E70-9D66-4C65-B402-6893FDA0541B}" type="slidenum">
              <a:rPr lang="en-US" smtClean="0"/>
              <a:t>‹#›</a:t>
            </a:fld>
            <a:endParaRPr lang="en-US" dirty="0"/>
          </a:p>
        </p:txBody>
      </p:sp>
    </p:spTree>
    <p:extLst>
      <p:ext uri="{BB962C8B-B14F-4D97-AF65-F5344CB8AC3E}">
        <p14:creationId xmlns:p14="http://schemas.microsoft.com/office/powerpoint/2010/main" val="1194213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188" y="290361"/>
            <a:ext cx="10394253" cy="1210635"/>
          </a:xfrm>
          <a:prstGeom prst="rect">
            <a:avLst/>
          </a:prstGeom>
        </p:spPr>
        <p:txBody>
          <a:bodyPr vert="horz" lIns="91440" tIns="45720" rIns="91440" bIns="45720" rtlCol="0" anchor="ctr">
            <a:normAutofit/>
          </a:bodyPr>
          <a:lstStyle/>
          <a:p>
            <a:r>
              <a:rPr lang="en-US" dirty="0"/>
              <a:t>Click to edit Master title style</a:t>
            </a:r>
          </a:p>
        </p:txBody>
      </p:sp>
      <p:sp>
        <p:nvSpPr>
          <p:cNvPr id="6" name="Slide Number Placeholder 5"/>
          <p:cNvSpPr>
            <a:spLocks noGrp="1"/>
          </p:cNvSpPr>
          <p:nvPr>
            <p:ph type="sldNum" sz="quarter" idx="4"/>
          </p:nvPr>
        </p:nvSpPr>
        <p:spPr>
          <a:xfrm>
            <a:off x="9224749" y="6419849"/>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819E70-9D66-4C65-B402-6893FDA0541B}" type="slidenum">
              <a:rPr lang="en-US" smtClean="0"/>
              <a:t>‹#›</a:t>
            </a:fld>
            <a:endParaRPr lang="en-US" dirty="0"/>
          </a:p>
        </p:txBody>
      </p:sp>
      <p:sp>
        <p:nvSpPr>
          <p:cNvPr id="3" name="Text Placeholder 2"/>
          <p:cNvSpPr>
            <a:spLocks noGrp="1"/>
          </p:cNvSpPr>
          <p:nvPr>
            <p:ph type="body" idx="1"/>
          </p:nvPr>
        </p:nvSpPr>
        <p:spPr>
          <a:xfrm>
            <a:off x="266842" y="1842217"/>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5196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1" r:id="rId4"/>
    <p:sldLayoutId id="2147483663" r:id="rId5"/>
    <p:sldLayoutId id="2147483652" r:id="rId6"/>
    <p:sldLayoutId id="2147483653" r:id="rId7"/>
    <p:sldLayoutId id="2147483654" r:id="rId8"/>
    <p:sldLayoutId id="2147483655" r:id="rId9"/>
    <p:sldLayoutId id="2147483656" r:id="rId10"/>
    <p:sldLayoutId id="2147483657" r:id="rId11"/>
    <p:sldLayoutId id="2147483660" r:id="rId12"/>
    <p:sldLayoutId id="2147483662" r:id="rId13"/>
  </p:sldLayoutIdLst>
  <p:hf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8B5C9C2-827B-BE4F-067C-7116C8A31126}"/>
              </a:ext>
            </a:extLst>
          </p:cNvPr>
          <p:cNvSpPr>
            <a:spLocks noGrp="1"/>
          </p:cNvSpPr>
          <p:nvPr>
            <p:ph type="title"/>
          </p:nvPr>
        </p:nvSpPr>
        <p:spPr>
          <a:xfrm>
            <a:off x="831850" y="1789991"/>
            <a:ext cx="7315863" cy="2852737"/>
          </a:xfrm>
        </p:spPr>
        <p:txBody>
          <a:bodyPr>
            <a:noAutofit/>
          </a:bodyPr>
          <a:lstStyle/>
          <a:p>
            <a:r>
              <a:rPr lang="en-US" sz="4000" dirty="0">
                <a:latin typeface="+mn-lt"/>
              </a:rPr>
              <a:t>2024 Delaware Trust Conference</a:t>
            </a:r>
            <a:br>
              <a:rPr lang="en-US" sz="4800" dirty="0">
                <a:latin typeface="+mn-lt"/>
              </a:rPr>
            </a:br>
            <a:r>
              <a:rPr lang="en-US" sz="4800" dirty="0">
                <a:latin typeface="+mn-lt"/>
              </a:rPr>
              <a:t>Conflict of Laws: What Makes the Delaware Advantage Work? What Endangers its Future?</a:t>
            </a:r>
          </a:p>
        </p:txBody>
      </p:sp>
      <p:sp>
        <p:nvSpPr>
          <p:cNvPr id="5" name="Text Placeholder 4">
            <a:extLst>
              <a:ext uri="{FF2B5EF4-FFF2-40B4-BE49-F238E27FC236}">
                <a16:creationId xmlns:a16="http://schemas.microsoft.com/office/drawing/2014/main" id="{D8CC306B-ABAA-BCE7-2F0A-72357E7FEC17}"/>
              </a:ext>
            </a:extLst>
          </p:cNvPr>
          <p:cNvSpPr>
            <a:spLocks noGrp="1"/>
          </p:cNvSpPr>
          <p:nvPr>
            <p:ph type="body" idx="1"/>
          </p:nvPr>
        </p:nvSpPr>
        <p:spPr>
          <a:xfrm>
            <a:off x="831850" y="4836835"/>
            <a:ext cx="7315863" cy="1006119"/>
          </a:xfrm>
        </p:spPr>
        <p:txBody>
          <a:bodyPr/>
          <a:lstStyle/>
          <a:p>
            <a:r>
              <a:rPr lang="en-US" dirty="0"/>
              <a:t>October 29, 2024</a:t>
            </a:r>
          </a:p>
        </p:txBody>
      </p:sp>
      <p:pic>
        <p:nvPicPr>
          <p:cNvPr id="6" name="Picture 5">
            <a:extLst>
              <a:ext uri="{FF2B5EF4-FFF2-40B4-BE49-F238E27FC236}">
                <a16:creationId xmlns:a16="http://schemas.microsoft.com/office/drawing/2014/main" id="{7CE05082-38D6-A2D1-6EB4-8155F225FF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3685" y="4078089"/>
            <a:ext cx="1517493" cy="1517493"/>
          </a:xfrm>
          <a:prstGeom prst="rect">
            <a:avLst/>
          </a:prstGeom>
        </p:spPr>
      </p:pic>
    </p:spTree>
    <p:extLst>
      <p:ext uri="{BB962C8B-B14F-4D97-AF65-F5344CB8AC3E}">
        <p14:creationId xmlns:p14="http://schemas.microsoft.com/office/powerpoint/2010/main" val="2864779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B255053-8623-404E-B3F8-5982D48735B8}" type="slidenum">
              <a:rPr lang="en-US" smtClean="0"/>
              <a:t>10</a:t>
            </a:fld>
            <a:endParaRPr lang="en-US" dirty="0"/>
          </a:p>
        </p:txBody>
      </p:sp>
      <p:sp>
        <p:nvSpPr>
          <p:cNvPr id="2" name="Title 1"/>
          <p:cNvSpPr>
            <a:spLocks noGrp="1"/>
          </p:cNvSpPr>
          <p:nvPr>
            <p:ph type="title"/>
          </p:nvPr>
        </p:nvSpPr>
        <p:spPr>
          <a:xfrm>
            <a:off x="393700" y="1409700"/>
            <a:ext cx="10217150" cy="271817"/>
          </a:xfrm>
        </p:spPr>
        <p:txBody>
          <a:bodyPr vert="horz" lIns="91440" tIns="45720" rIns="91440" bIns="45720" rtlCol="0" anchor="ctr">
            <a:noAutofit/>
          </a:bodyPr>
          <a:lstStyle/>
          <a:p>
            <a:r>
              <a:rPr lang="en-US" dirty="0"/>
              <a:t>Restatement – Effectiveness of Designation </a:t>
            </a:r>
            <a:br>
              <a:rPr lang="en-US" dirty="0"/>
            </a:br>
            <a:r>
              <a:rPr lang="en-US" dirty="0"/>
              <a:t>	</a:t>
            </a:r>
          </a:p>
        </p:txBody>
      </p:sp>
      <p:sp>
        <p:nvSpPr>
          <p:cNvPr id="3" name="Content Placeholder 2"/>
          <p:cNvSpPr>
            <a:spLocks noGrp="1"/>
          </p:cNvSpPr>
          <p:nvPr>
            <p:ph type="body" idx="1"/>
          </p:nvPr>
        </p:nvSpPr>
        <p:spPr>
          <a:xfrm>
            <a:off x="393700" y="2038350"/>
            <a:ext cx="10217150" cy="3028950"/>
          </a:xfrm>
        </p:spPr>
        <p:txBody>
          <a:bodyPr numCol="2">
            <a:normAutofit/>
          </a:bodyPr>
          <a:lstStyle/>
          <a:p>
            <a:pPr marL="800100" lvl="1" indent="-342900">
              <a:buFont typeface="Arial" panose="020B0604020202020204" pitchFamily="34" charset="0"/>
              <a:buChar char="•"/>
            </a:pPr>
            <a:r>
              <a:rPr lang="en-US" dirty="0">
                <a:solidFill>
                  <a:schemeClr val="tx1"/>
                </a:solidFill>
              </a:rPr>
              <a:t>State where trust instrument was executed and delivered</a:t>
            </a:r>
          </a:p>
          <a:p>
            <a:pPr marL="800100" lvl="1" indent="-342900">
              <a:buFont typeface="Arial" panose="020B0604020202020204" pitchFamily="34" charset="0"/>
              <a:buChar char="•"/>
            </a:pPr>
            <a:r>
              <a:rPr lang="en-US" dirty="0">
                <a:solidFill>
                  <a:schemeClr val="tx1"/>
                </a:solidFill>
              </a:rPr>
              <a:t>State where trust assets were then located</a:t>
            </a:r>
          </a:p>
          <a:p>
            <a:pPr marL="800100" lvl="1" indent="-342900">
              <a:buFont typeface="Arial" panose="020B0604020202020204" pitchFamily="34" charset="0"/>
              <a:buChar char="•"/>
            </a:pPr>
            <a:r>
              <a:rPr lang="en-US" dirty="0">
                <a:solidFill>
                  <a:schemeClr val="tx1"/>
                </a:solidFill>
              </a:rPr>
              <a:t>State of trustor’s domicile at that time</a:t>
            </a:r>
          </a:p>
          <a:p>
            <a:pPr marL="800100" lvl="1" indent="-342900">
              <a:buFont typeface="Arial" panose="020B0604020202020204" pitchFamily="34" charset="0"/>
              <a:buChar char="•"/>
            </a:pPr>
            <a:r>
              <a:rPr lang="en-US" dirty="0">
                <a:solidFill>
                  <a:schemeClr val="tx1"/>
                </a:solidFill>
              </a:rPr>
              <a:t>State of domicile of beneficiaries</a:t>
            </a:r>
          </a:p>
          <a:p>
            <a:pPr marL="800100" lvl="1" indent="-342900">
              <a:buFont typeface="Arial" panose="020B0604020202020204" pitchFamily="34" charset="0"/>
              <a:buChar char="•"/>
            </a:pPr>
            <a:r>
              <a:rPr lang="en-US" dirty="0">
                <a:solidFill>
                  <a:schemeClr val="tx1"/>
                </a:solidFill>
              </a:rPr>
              <a:t>Needs of interstate and international systems</a:t>
            </a:r>
          </a:p>
          <a:p>
            <a:pPr marL="800100" lvl="1" indent="-342900">
              <a:buFont typeface="Arial" panose="020B0604020202020204" pitchFamily="34" charset="0"/>
              <a:buChar char="•"/>
            </a:pPr>
            <a:r>
              <a:rPr lang="en-US" dirty="0">
                <a:solidFill>
                  <a:schemeClr val="tx1"/>
                </a:solidFill>
              </a:rPr>
              <a:t>Policies of forum</a:t>
            </a:r>
          </a:p>
          <a:p>
            <a:pPr marL="800100" lvl="1" indent="-342900">
              <a:buFont typeface="Arial" panose="020B0604020202020204" pitchFamily="34" charset="0"/>
              <a:buChar char="•"/>
            </a:pPr>
            <a:r>
              <a:rPr lang="en-US" dirty="0">
                <a:solidFill>
                  <a:schemeClr val="tx1"/>
                </a:solidFill>
              </a:rPr>
              <a:t>Policies of other states</a:t>
            </a:r>
          </a:p>
          <a:p>
            <a:pPr marL="800100" lvl="1" indent="-342900">
              <a:buFont typeface="Arial" panose="020B0604020202020204" pitchFamily="34" charset="0"/>
              <a:buChar char="•"/>
            </a:pPr>
            <a:r>
              <a:rPr lang="en-US" dirty="0">
                <a:solidFill>
                  <a:schemeClr val="tx1"/>
                </a:solidFill>
              </a:rPr>
              <a:t>Protection of justified expectations</a:t>
            </a:r>
          </a:p>
          <a:p>
            <a:pPr marL="800100" lvl="1" indent="-342900">
              <a:buFont typeface="Arial" panose="020B0604020202020204" pitchFamily="34" charset="0"/>
              <a:buChar char="•"/>
            </a:pPr>
            <a:r>
              <a:rPr lang="en-US" dirty="0">
                <a:solidFill>
                  <a:schemeClr val="tx1"/>
                </a:solidFill>
              </a:rPr>
              <a:t>Policies underlying field of law</a:t>
            </a:r>
          </a:p>
          <a:p>
            <a:pPr marL="800100" lvl="1" indent="-342900">
              <a:buFont typeface="Arial" panose="020B0604020202020204" pitchFamily="34" charset="0"/>
              <a:buChar char="•"/>
            </a:pPr>
            <a:r>
              <a:rPr lang="en-US" dirty="0">
                <a:solidFill>
                  <a:schemeClr val="tx1"/>
                </a:solidFill>
              </a:rPr>
              <a:t>Certainty, predictability, and uniformity of result</a:t>
            </a:r>
          </a:p>
          <a:p>
            <a:pPr marL="800100" lvl="1" indent="-342900">
              <a:buFont typeface="Arial" panose="020B0604020202020204" pitchFamily="34" charset="0"/>
              <a:buChar char="•"/>
            </a:pPr>
            <a:r>
              <a:rPr lang="en-US" dirty="0">
                <a:solidFill>
                  <a:schemeClr val="tx1"/>
                </a:solidFill>
              </a:rPr>
              <a:t>Ease in determination and application of law to be applied</a:t>
            </a:r>
          </a:p>
          <a:p>
            <a:endParaRPr lang="en-US" dirty="0"/>
          </a:p>
        </p:txBody>
      </p:sp>
      <p:sp>
        <p:nvSpPr>
          <p:cNvPr id="9" name="Content Placeholder 2">
            <a:extLst>
              <a:ext uri="{FF2B5EF4-FFF2-40B4-BE49-F238E27FC236}">
                <a16:creationId xmlns:a16="http://schemas.microsoft.com/office/drawing/2014/main" id="{1A9CC6D6-C23F-A138-F5EB-737EB1EF290E}"/>
              </a:ext>
            </a:extLst>
          </p:cNvPr>
          <p:cNvSpPr txBox="1">
            <a:spLocks/>
          </p:cNvSpPr>
          <p:nvPr/>
        </p:nvSpPr>
        <p:spPr>
          <a:xfrm>
            <a:off x="614436" y="1524001"/>
            <a:ext cx="10064750" cy="8574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Most Significant Relation To Trust (Inter Vivos Trust):</a:t>
            </a:r>
          </a:p>
        </p:txBody>
      </p:sp>
    </p:spTree>
    <p:extLst>
      <p:ext uri="{BB962C8B-B14F-4D97-AF65-F5344CB8AC3E}">
        <p14:creationId xmlns:p14="http://schemas.microsoft.com/office/powerpoint/2010/main" val="738875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B255053-8623-404E-B3F8-5982D48735B8}" type="slidenum">
              <a:rPr lang="en-US" smtClean="0"/>
              <a:t>11</a:t>
            </a:fld>
            <a:endParaRPr lang="en-US" dirty="0"/>
          </a:p>
        </p:txBody>
      </p:sp>
      <p:sp>
        <p:nvSpPr>
          <p:cNvPr id="2" name="Title 1"/>
          <p:cNvSpPr>
            <a:spLocks noGrp="1"/>
          </p:cNvSpPr>
          <p:nvPr>
            <p:ph type="title"/>
          </p:nvPr>
        </p:nvSpPr>
        <p:spPr>
          <a:xfrm>
            <a:off x="393700" y="1409700"/>
            <a:ext cx="10217150" cy="271817"/>
          </a:xfrm>
        </p:spPr>
        <p:txBody>
          <a:bodyPr vert="horz" lIns="91440" tIns="45720" rIns="91440" bIns="45720" rtlCol="0" anchor="ctr">
            <a:noAutofit/>
          </a:bodyPr>
          <a:lstStyle/>
          <a:p>
            <a:r>
              <a:rPr lang="en-US" dirty="0"/>
              <a:t>Restatement – Effectiveness of Designation </a:t>
            </a:r>
            <a:br>
              <a:rPr lang="en-US" dirty="0"/>
            </a:br>
            <a:r>
              <a:rPr lang="en-US" dirty="0"/>
              <a:t>	</a:t>
            </a:r>
          </a:p>
        </p:txBody>
      </p:sp>
      <p:sp>
        <p:nvSpPr>
          <p:cNvPr id="3" name="Content Placeholder 2"/>
          <p:cNvSpPr>
            <a:spLocks noGrp="1"/>
          </p:cNvSpPr>
          <p:nvPr>
            <p:ph type="body" idx="1"/>
          </p:nvPr>
        </p:nvSpPr>
        <p:spPr>
          <a:xfrm>
            <a:off x="619124" y="1678545"/>
            <a:ext cx="9991725" cy="4226955"/>
          </a:xfrm>
        </p:spPr>
        <p:txBody>
          <a:bodyPr>
            <a:normAutofit fontScale="92500" lnSpcReduction="10000"/>
          </a:bodyPr>
          <a:lstStyle/>
          <a:p>
            <a:r>
              <a:rPr lang="en-US" dirty="0"/>
              <a:t>Validity – Land – Testamentary and Inter Vivos Trust:</a:t>
            </a:r>
          </a:p>
          <a:p>
            <a:pPr marL="800100" lvl="1" indent="-342900">
              <a:buFont typeface="Arial" panose="020B0604020202020204" pitchFamily="34" charset="0"/>
              <a:buChar char="•"/>
            </a:pPr>
            <a:r>
              <a:rPr lang="en-US" dirty="0">
                <a:solidFill>
                  <a:schemeClr val="tx1"/>
                </a:solidFill>
              </a:rPr>
              <a:t>Validity of trust of interest in land created by Will or inter vivos trust is determined by law that would be applied by courts of state where land is located</a:t>
            </a:r>
          </a:p>
          <a:p>
            <a:pPr marL="800100" lvl="1" indent="-342900">
              <a:buFont typeface="Arial" panose="020B0604020202020204" pitchFamily="34" charset="0"/>
              <a:buChar char="•"/>
            </a:pPr>
            <a:r>
              <a:rPr lang="en-US" dirty="0">
                <a:solidFill>
                  <a:schemeClr val="tx1"/>
                </a:solidFill>
              </a:rPr>
              <a:t>Usually, those courts will apply their states’ law to determine if trust:</a:t>
            </a:r>
          </a:p>
          <a:p>
            <a:pPr marL="1200150" lvl="2" indent="-285750">
              <a:buFont typeface="Arial" panose="020B0604020202020204" pitchFamily="34" charset="0"/>
              <a:buChar char="•"/>
            </a:pPr>
            <a:r>
              <a:rPr lang="en-US" sz="1900" dirty="0">
                <a:solidFill>
                  <a:schemeClr val="tx1"/>
                </a:solidFill>
              </a:rPr>
              <a:t>Violates rule against perpetuities</a:t>
            </a:r>
          </a:p>
          <a:p>
            <a:pPr marL="1200150" lvl="2" indent="-285750">
              <a:buFont typeface="Arial" panose="020B0604020202020204" pitchFamily="34" charset="0"/>
              <a:buChar char="•"/>
            </a:pPr>
            <a:r>
              <a:rPr lang="en-US" sz="1900" dirty="0">
                <a:solidFill>
                  <a:schemeClr val="tx1"/>
                </a:solidFill>
              </a:rPr>
              <a:t>Violates rule against accumulations</a:t>
            </a:r>
          </a:p>
          <a:p>
            <a:pPr marL="1200150" lvl="2" indent="-285750">
              <a:buFont typeface="Arial" panose="020B0604020202020204" pitchFamily="34" charset="0"/>
              <a:buChar char="•"/>
            </a:pPr>
            <a:r>
              <a:rPr lang="en-US" sz="1900" dirty="0">
                <a:solidFill>
                  <a:schemeClr val="tx1"/>
                </a:solidFill>
              </a:rPr>
              <a:t>Has illegal condition or purpose</a:t>
            </a:r>
          </a:p>
          <a:p>
            <a:pPr marL="1200150" lvl="2" indent="-285750">
              <a:buFont typeface="Arial" panose="020B0604020202020204" pitchFamily="34" charset="0"/>
              <a:buChar char="•"/>
            </a:pPr>
            <a:r>
              <a:rPr lang="en-US" sz="1900" dirty="0">
                <a:solidFill>
                  <a:schemeClr val="tx1"/>
                </a:solidFill>
              </a:rPr>
              <a:t>Violates charitable restriction</a:t>
            </a:r>
          </a:p>
          <a:p>
            <a:r>
              <a:rPr lang="en-US" dirty="0"/>
              <a:t>Administration – Moveables – Testamentary and Inter Vivos Trust:</a:t>
            </a:r>
          </a:p>
          <a:p>
            <a:pPr marL="800100" lvl="1" indent="-342900">
              <a:buFont typeface="Arial" panose="020B0604020202020204" pitchFamily="34" charset="0"/>
              <a:buChar char="•"/>
            </a:pPr>
            <a:r>
              <a:rPr lang="en-US" dirty="0">
                <a:solidFill>
                  <a:schemeClr val="tx1"/>
                </a:solidFill>
              </a:rPr>
              <a:t>Administration of trust of interest in moveables created by Will or inter vivos trust is governed as to matters which can be controlled by terms of trust by law of state designated by testator or trustor</a:t>
            </a:r>
          </a:p>
          <a:p>
            <a:pPr marL="800100" lvl="1" indent="-342900">
              <a:buFont typeface="Arial" panose="020B0604020202020204" pitchFamily="34" charset="0"/>
              <a:buChar char="•"/>
            </a:pPr>
            <a:r>
              <a:rPr lang="en-US" dirty="0">
                <a:solidFill>
                  <a:schemeClr val="tx1"/>
                </a:solidFill>
              </a:rPr>
              <a:t>For testamentary trust, matters that cannot be controlled by terms of trust might include limitations on standards for exoneration of trustee or on self-dealing</a:t>
            </a:r>
          </a:p>
          <a:p>
            <a:pPr lvl="1"/>
            <a:endParaRPr lang="en-US" dirty="0"/>
          </a:p>
          <a:p>
            <a:pPr lvl="1"/>
            <a:endParaRPr lang="en-US" dirty="0"/>
          </a:p>
          <a:p>
            <a:endParaRPr lang="en-US" dirty="0"/>
          </a:p>
        </p:txBody>
      </p:sp>
    </p:spTree>
    <p:extLst>
      <p:ext uri="{BB962C8B-B14F-4D97-AF65-F5344CB8AC3E}">
        <p14:creationId xmlns:p14="http://schemas.microsoft.com/office/powerpoint/2010/main" val="920983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B255053-8623-404E-B3F8-5982D48735B8}" type="slidenum">
              <a:rPr lang="en-US" smtClean="0"/>
              <a:t>12</a:t>
            </a:fld>
            <a:endParaRPr lang="en-US" dirty="0"/>
          </a:p>
        </p:txBody>
      </p:sp>
      <p:sp>
        <p:nvSpPr>
          <p:cNvPr id="2" name="Title 1"/>
          <p:cNvSpPr>
            <a:spLocks noGrp="1"/>
          </p:cNvSpPr>
          <p:nvPr>
            <p:ph type="title"/>
          </p:nvPr>
        </p:nvSpPr>
        <p:spPr>
          <a:xfrm>
            <a:off x="393700" y="1409700"/>
            <a:ext cx="10217150" cy="271817"/>
          </a:xfrm>
        </p:spPr>
        <p:txBody>
          <a:bodyPr vert="horz" lIns="91440" tIns="45720" rIns="91440" bIns="45720" rtlCol="0" anchor="ctr">
            <a:noAutofit/>
          </a:bodyPr>
          <a:lstStyle/>
          <a:p>
            <a:r>
              <a:rPr lang="en-US" dirty="0"/>
              <a:t>Restatement – Effectiveness of Designation </a:t>
            </a:r>
            <a:br>
              <a:rPr lang="en-US" dirty="0"/>
            </a:br>
            <a:r>
              <a:rPr lang="en-US" dirty="0"/>
              <a:t>	</a:t>
            </a:r>
          </a:p>
        </p:txBody>
      </p:sp>
      <p:sp>
        <p:nvSpPr>
          <p:cNvPr id="3" name="Content Placeholder 2"/>
          <p:cNvSpPr>
            <a:spLocks noGrp="1"/>
          </p:cNvSpPr>
          <p:nvPr>
            <p:ph type="body" idx="1"/>
          </p:nvPr>
        </p:nvSpPr>
        <p:spPr>
          <a:xfrm>
            <a:off x="619124" y="1678545"/>
            <a:ext cx="9991725" cy="4226955"/>
          </a:xfrm>
        </p:spPr>
        <p:txBody>
          <a:bodyPr/>
          <a:lstStyle/>
          <a:p>
            <a:r>
              <a:rPr lang="en-US" dirty="0"/>
              <a:t>Administration – Land – Testamentary and Inter Vivos Trust:</a:t>
            </a:r>
          </a:p>
          <a:p>
            <a:pPr marL="800100" lvl="1" indent="-342900">
              <a:buFont typeface="Arial" panose="020B0604020202020204" pitchFamily="34" charset="0"/>
              <a:buChar char="•"/>
            </a:pPr>
            <a:r>
              <a:rPr lang="en-US" dirty="0">
                <a:solidFill>
                  <a:schemeClr val="tx1"/>
                </a:solidFill>
              </a:rPr>
              <a:t>Administration of  trust of interest in land is determined by law that would be applied by courts of states where land is located as long as land remains in trust</a:t>
            </a:r>
          </a:p>
          <a:p>
            <a:pPr marL="800100" lvl="1" indent="-342900">
              <a:buFont typeface="Arial" panose="020B0604020202020204" pitchFamily="34" charset="0"/>
              <a:buChar char="•"/>
            </a:pPr>
            <a:r>
              <a:rPr lang="en-US" dirty="0">
                <a:solidFill>
                  <a:schemeClr val="tx1"/>
                </a:solidFill>
              </a:rPr>
              <a:t>Usually, those courts will apply their states’ law to resolve questions of administration</a:t>
            </a:r>
          </a:p>
          <a:p>
            <a:pPr marL="800100" lvl="1" indent="-342900">
              <a:buFont typeface="Arial" panose="020B0604020202020204" pitchFamily="34" charset="0"/>
              <a:buChar char="•"/>
            </a:pPr>
            <a:r>
              <a:rPr lang="en-US" dirty="0">
                <a:solidFill>
                  <a:schemeClr val="tx1"/>
                </a:solidFill>
              </a:rPr>
              <a:t>But, if testator or trustor provides that law of some other state shall be applied to govern administration of trust, on certain issues of administration, those courts will apply designated law as to issues which can be controlled by terms of trust</a:t>
            </a:r>
          </a:p>
        </p:txBody>
      </p:sp>
    </p:spTree>
    <p:extLst>
      <p:ext uri="{BB962C8B-B14F-4D97-AF65-F5344CB8AC3E}">
        <p14:creationId xmlns:p14="http://schemas.microsoft.com/office/powerpoint/2010/main" val="147424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B255053-8623-404E-B3F8-5982D48735B8}" type="slidenum">
              <a:rPr lang="en-US" smtClean="0"/>
              <a:t>13</a:t>
            </a:fld>
            <a:endParaRPr lang="en-US" dirty="0"/>
          </a:p>
        </p:txBody>
      </p:sp>
      <p:sp>
        <p:nvSpPr>
          <p:cNvPr id="2" name="Title 1"/>
          <p:cNvSpPr>
            <a:spLocks noGrp="1"/>
          </p:cNvSpPr>
          <p:nvPr>
            <p:ph type="title"/>
          </p:nvPr>
        </p:nvSpPr>
        <p:spPr>
          <a:xfrm>
            <a:off x="393700" y="1409700"/>
            <a:ext cx="10217150" cy="271817"/>
          </a:xfrm>
        </p:spPr>
        <p:txBody>
          <a:bodyPr vert="horz" lIns="91440" tIns="45720" rIns="91440" bIns="45720" rtlCol="0" anchor="ctr">
            <a:noAutofit/>
          </a:bodyPr>
          <a:lstStyle/>
          <a:p>
            <a:r>
              <a:rPr lang="en-US" dirty="0"/>
              <a:t>Restatement – Effectiveness of Designation </a:t>
            </a:r>
            <a:br>
              <a:rPr lang="en-US" dirty="0"/>
            </a:br>
            <a:r>
              <a:rPr lang="en-US" dirty="0"/>
              <a:t>	</a:t>
            </a:r>
          </a:p>
        </p:txBody>
      </p:sp>
      <p:sp>
        <p:nvSpPr>
          <p:cNvPr id="3" name="Content Placeholder 2"/>
          <p:cNvSpPr>
            <a:spLocks noGrp="1"/>
          </p:cNvSpPr>
          <p:nvPr>
            <p:ph type="body" idx="1"/>
          </p:nvPr>
        </p:nvSpPr>
        <p:spPr>
          <a:xfrm>
            <a:off x="619124" y="1678545"/>
            <a:ext cx="9991725" cy="4226955"/>
          </a:xfrm>
        </p:spPr>
        <p:txBody>
          <a:bodyPr>
            <a:normAutofit/>
          </a:bodyPr>
          <a:lstStyle/>
          <a:p>
            <a:r>
              <a:rPr lang="en-US" dirty="0"/>
              <a:t>Construction – Moveables or Land – Testamentary and Inter </a:t>
            </a:r>
            <a:r>
              <a:rPr lang="en-US" dirty="0" err="1"/>
              <a:t>Vivos</a:t>
            </a:r>
            <a:r>
              <a:rPr lang="en-US" dirty="0"/>
              <a:t> Trust:</a:t>
            </a:r>
          </a:p>
          <a:p>
            <a:pPr marL="800100" lvl="1" indent="-342900">
              <a:buFont typeface="Arial" panose="020B0604020202020204" pitchFamily="34" charset="0"/>
              <a:buChar char="•"/>
            </a:pPr>
            <a:r>
              <a:rPr lang="en-US" dirty="0">
                <a:solidFill>
                  <a:schemeClr val="tx1"/>
                </a:solidFill>
              </a:rPr>
              <a:t>Will or other instrument creating trust of interest in moveables or land is construed in accordance with rules of construction of state designated in governing instrument</a:t>
            </a:r>
          </a:p>
          <a:p>
            <a:pPr marL="800100" lvl="1" indent="-342900">
              <a:buFont typeface="Arial" panose="020B0604020202020204" pitchFamily="34" charset="0"/>
              <a:buChar char="•"/>
            </a:pPr>
            <a:r>
              <a:rPr lang="en-US" dirty="0">
                <a:solidFill>
                  <a:schemeClr val="tx1"/>
                </a:solidFill>
              </a:rPr>
              <a:t>Designated state need not have any other connection with trust</a:t>
            </a:r>
          </a:p>
          <a:p>
            <a:r>
              <a:rPr lang="en-US" dirty="0"/>
              <a:t>Restraints On Alienation Of Beneficiaries’ Interests – Moveables –Testamentary and Inter </a:t>
            </a:r>
            <a:r>
              <a:rPr lang="en-US" dirty="0" err="1"/>
              <a:t>Vivos</a:t>
            </a:r>
            <a:r>
              <a:rPr lang="en-US" dirty="0"/>
              <a:t> Trust:</a:t>
            </a:r>
          </a:p>
          <a:p>
            <a:pPr marL="800100" lvl="1" indent="-342900">
              <a:buFont typeface="Arial" panose="020B0604020202020204" pitchFamily="34" charset="0"/>
              <a:buChar char="•"/>
            </a:pPr>
            <a:r>
              <a:rPr lang="en-US" dirty="0">
                <a:solidFill>
                  <a:schemeClr val="tx1"/>
                </a:solidFill>
              </a:rPr>
              <a:t>Whether beneficiary may assign interest or whether creditor may access interest in  trust of moveables created by Will or inter vivos trust is determined by law of state in which testator or trustor has fixed administration</a:t>
            </a:r>
          </a:p>
          <a:p>
            <a:pPr marL="800100" lvl="1" indent="-342900">
              <a:buFont typeface="Arial" panose="020B0604020202020204" pitchFamily="34" charset="0"/>
              <a:buChar char="•"/>
            </a:pPr>
            <a:r>
              <a:rPr lang="en-US" dirty="0">
                <a:solidFill>
                  <a:schemeClr val="tx1"/>
                </a:solidFill>
              </a:rPr>
              <a:t>These matters are </a:t>
            </a:r>
            <a:r>
              <a:rPr lang="en-US" u="sng" dirty="0">
                <a:solidFill>
                  <a:schemeClr val="tx1"/>
                </a:solidFill>
              </a:rPr>
              <a:t>not</a:t>
            </a:r>
            <a:r>
              <a:rPr lang="en-US" dirty="0">
                <a:solidFill>
                  <a:schemeClr val="tx1"/>
                </a:solidFill>
              </a:rPr>
              <a:t> issues of validity</a:t>
            </a:r>
          </a:p>
          <a:p>
            <a:pPr lvl="1"/>
            <a:endParaRPr lang="en-US" dirty="0"/>
          </a:p>
        </p:txBody>
      </p:sp>
    </p:spTree>
    <p:extLst>
      <p:ext uri="{BB962C8B-B14F-4D97-AF65-F5344CB8AC3E}">
        <p14:creationId xmlns:p14="http://schemas.microsoft.com/office/powerpoint/2010/main" val="3628224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B255053-8623-404E-B3F8-5982D48735B8}" type="slidenum">
              <a:rPr lang="en-US" smtClean="0"/>
              <a:t>14</a:t>
            </a:fld>
            <a:endParaRPr lang="en-US" dirty="0"/>
          </a:p>
        </p:txBody>
      </p:sp>
      <p:sp>
        <p:nvSpPr>
          <p:cNvPr id="2" name="Title 1"/>
          <p:cNvSpPr>
            <a:spLocks noGrp="1"/>
          </p:cNvSpPr>
          <p:nvPr>
            <p:ph type="title"/>
          </p:nvPr>
        </p:nvSpPr>
        <p:spPr>
          <a:xfrm>
            <a:off x="393700" y="866775"/>
            <a:ext cx="10217150" cy="814742"/>
          </a:xfrm>
        </p:spPr>
        <p:txBody>
          <a:bodyPr vert="horz" lIns="91440" tIns="45720" rIns="91440" bIns="45720" rtlCol="0" anchor="ctr">
            <a:normAutofit/>
          </a:bodyPr>
          <a:lstStyle/>
          <a:p>
            <a:r>
              <a:rPr lang="en-US" sz="3600" dirty="0"/>
              <a:t>Restatement – Effectiveness of Designation</a:t>
            </a:r>
          </a:p>
        </p:txBody>
      </p:sp>
      <p:sp>
        <p:nvSpPr>
          <p:cNvPr id="3" name="Content Placeholder 2"/>
          <p:cNvSpPr>
            <a:spLocks noGrp="1"/>
          </p:cNvSpPr>
          <p:nvPr>
            <p:ph type="body" idx="1"/>
          </p:nvPr>
        </p:nvSpPr>
        <p:spPr>
          <a:xfrm>
            <a:off x="619124" y="1678545"/>
            <a:ext cx="9991725" cy="4226955"/>
          </a:xfrm>
        </p:spPr>
        <p:txBody>
          <a:bodyPr>
            <a:normAutofit/>
          </a:bodyPr>
          <a:lstStyle/>
          <a:p>
            <a:r>
              <a:rPr lang="en-US" dirty="0"/>
              <a:t>Restraints on Alienation of Beneficiaries’ Interests – Land – Testamentary and Inter Vivos Trust:</a:t>
            </a:r>
          </a:p>
          <a:p>
            <a:pPr marL="800100" lvl="1" indent="-342900">
              <a:buFont typeface="Arial" panose="020B0604020202020204" pitchFamily="34" charset="0"/>
              <a:buChar char="•"/>
            </a:pPr>
            <a:r>
              <a:rPr lang="en-US" dirty="0">
                <a:solidFill>
                  <a:schemeClr val="tx1"/>
                </a:solidFill>
              </a:rPr>
              <a:t>Whether beneficiary may assign interest or whether creditor may reach interest in trust of land created by Will or inter vivos trust is determined by law that would be applied by courts of state where land is located as long as land remains in trust</a:t>
            </a:r>
          </a:p>
          <a:p>
            <a:pPr marL="800100" lvl="1" indent="-342900">
              <a:buFont typeface="Arial" panose="020B0604020202020204" pitchFamily="34" charset="0"/>
              <a:buChar char="•"/>
            </a:pPr>
            <a:r>
              <a:rPr lang="en-US" dirty="0">
                <a:solidFill>
                  <a:schemeClr val="tx1"/>
                </a:solidFill>
              </a:rPr>
              <a:t>Usually, those courts would apply their law to resolve question</a:t>
            </a:r>
          </a:p>
          <a:p>
            <a:r>
              <a:rPr lang="en-US" dirty="0"/>
              <a:t>Restatement – Pour Over By Will:</a:t>
            </a:r>
          </a:p>
          <a:p>
            <a:pPr marL="800100" lvl="1" indent="-342900">
              <a:buFont typeface="Arial" panose="020B0604020202020204" pitchFamily="34" charset="0"/>
              <a:buChar char="•"/>
            </a:pPr>
            <a:r>
              <a:rPr lang="en-US" dirty="0">
                <a:solidFill>
                  <a:schemeClr val="tx1"/>
                </a:solidFill>
              </a:rPr>
              <a:t>If bequest under Will to trustee of trust (i.e., pour over) is valid under law of testator’s domicile, effect is to enlarge assets of original trust</a:t>
            </a:r>
          </a:p>
          <a:p>
            <a:pPr marL="800100" lvl="1" indent="-342900">
              <a:buFont typeface="Arial" panose="020B0604020202020204" pitchFamily="34" charset="0"/>
              <a:buChar char="•"/>
            </a:pPr>
            <a:r>
              <a:rPr lang="en-US" dirty="0">
                <a:solidFill>
                  <a:schemeClr val="tx1"/>
                </a:solidFill>
              </a:rPr>
              <a:t>Administration of trust thus enlarged is governed by law of state which governs  administration of original trust</a:t>
            </a:r>
          </a:p>
          <a:p>
            <a:pPr marL="800100" lvl="1" indent="-342900">
              <a:buFont typeface="Arial" panose="020B0604020202020204" pitchFamily="34" charset="0"/>
              <a:buChar char="•"/>
            </a:pPr>
            <a:r>
              <a:rPr lang="en-US" dirty="0">
                <a:solidFill>
                  <a:schemeClr val="tx1"/>
                </a:solidFill>
              </a:rPr>
              <a:t>Trust is subject to supervision of court, if any, which has supervision over original trust</a:t>
            </a:r>
          </a:p>
        </p:txBody>
      </p:sp>
    </p:spTree>
    <p:extLst>
      <p:ext uri="{BB962C8B-B14F-4D97-AF65-F5344CB8AC3E}">
        <p14:creationId xmlns:p14="http://schemas.microsoft.com/office/powerpoint/2010/main" val="2837997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10401441" cy="1043574"/>
          </a:xfrm>
        </p:spPr>
        <p:txBody>
          <a:bodyPr vert="horz" lIns="91440" tIns="45720" rIns="91440" bIns="45720" rtlCol="0" anchor="ctr">
            <a:normAutofit/>
          </a:bodyPr>
          <a:lstStyle/>
          <a:p>
            <a:r>
              <a:rPr lang="en-US" sz="3600" dirty="0"/>
              <a:t>Other Approaches</a:t>
            </a:r>
          </a:p>
        </p:txBody>
      </p:sp>
      <p:sp>
        <p:nvSpPr>
          <p:cNvPr id="4" name="Slide Number Placeholder 3"/>
          <p:cNvSpPr>
            <a:spLocks noGrp="1"/>
          </p:cNvSpPr>
          <p:nvPr>
            <p:ph type="sldNum" sz="quarter" idx="12"/>
          </p:nvPr>
        </p:nvSpPr>
        <p:spPr/>
        <p:txBody>
          <a:bodyPr/>
          <a:lstStyle/>
          <a:p>
            <a:fld id="{CB255053-8623-404E-B3F8-5982D48735B8}" type="slidenum">
              <a:rPr lang="en-US" smtClean="0"/>
              <a:t>15</a:t>
            </a:fld>
            <a:endParaRPr lang="en-US" dirty="0"/>
          </a:p>
        </p:txBody>
      </p:sp>
      <p:sp>
        <p:nvSpPr>
          <p:cNvPr id="3" name="Content Placeholder 2"/>
          <p:cNvSpPr>
            <a:spLocks noGrp="1"/>
          </p:cNvSpPr>
          <p:nvPr>
            <p:ph idx="4294967295"/>
          </p:nvPr>
        </p:nvSpPr>
        <p:spPr>
          <a:xfrm>
            <a:off x="604911" y="1409700"/>
            <a:ext cx="10064750" cy="4442412"/>
          </a:xfrm>
        </p:spPr>
        <p:txBody>
          <a:bodyPr/>
          <a:lstStyle/>
          <a:p>
            <a:r>
              <a:rPr lang="en-US" dirty="0"/>
              <a:t>UPC Approach</a:t>
            </a:r>
          </a:p>
          <a:p>
            <a:pPr lvl="1"/>
            <a:r>
              <a:rPr lang="en-US" dirty="0"/>
              <a:t>UPC § 2-703 says in part:</a:t>
            </a:r>
          </a:p>
          <a:p>
            <a:pPr marL="914400" lvl="2" indent="0">
              <a:buNone/>
            </a:pPr>
            <a:r>
              <a:rPr lang="en-US" dirty="0"/>
              <a:t>The meaning and legal effect of a governing instrument is determined by the local law of the state selected in the governing instrument, unless the application of that law is contrary to the provisions relating to the elective share described in [Part] 2, the provisions relating to exempt property and allowances described in [Part] 4, or any other public policy of this state otherwise applicable to the disposition.</a:t>
            </a:r>
          </a:p>
          <a:p>
            <a:pPr lvl="1"/>
            <a:r>
              <a:rPr lang="en-US" dirty="0"/>
              <a:t>At least four states – CO, HI, MA, MI – have statutes based on §2-703</a:t>
            </a:r>
          </a:p>
        </p:txBody>
      </p:sp>
    </p:spTree>
    <p:extLst>
      <p:ext uri="{BB962C8B-B14F-4D97-AF65-F5344CB8AC3E}">
        <p14:creationId xmlns:p14="http://schemas.microsoft.com/office/powerpoint/2010/main" val="187864069"/>
      </p:ext>
    </p:extLst>
  </p:cSld>
  <p:clrMapOvr>
    <a:masterClrMapping/>
  </p:clrMapOvr>
  <p:transition spd="slow">
    <p:push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315CF-F297-BAC8-C16A-EC667F0F048A}"/>
              </a:ext>
            </a:extLst>
          </p:cNvPr>
          <p:cNvSpPr>
            <a:spLocks noGrp="1"/>
          </p:cNvSpPr>
          <p:nvPr>
            <p:ph type="title"/>
          </p:nvPr>
        </p:nvSpPr>
        <p:spPr>
          <a:xfrm>
            <a:off x="381000" y="457200"/>
            <a:ext cx="10401441" cy="1043574"/>
          </a:xfrm>
        </p:spPr>
        <p:txBody>
          <a:bodyPr vert="horz" lIns="91440" tIns="45720" rIns="91440" bIns="45720" rtlCol="0" anchor="ctr">
            <a:normAutofit/>
          </a:bodyPr>
          <a:lstStyle/>
          <a:p>
            <a:r>
              <a:rPr lang="en-US" sz="3600" dirty="0"/>
              <a:t>Other Approaches</a:t>
            </a:r>
          </a:p>
        </p:txBody>
      </p:sp>
      <p:sp>
        <p:nvSpPr>
          <p:cNvPr id="4" name="Slide Number Placeholder 3"/>
          <p:cNvSpPr>
            <a:spLocks noGrp="1"/>
          </p:cNvSpPr>
          <p:nvPr>
            <p:ph type="sldNum" sz="quarter" idx="12"/>
          </p:nvPr>
        </p:nvSpPr>
        <p:spPr/>
        <p:txBody>
          <a:bodyPr/>
          <a:lstStyle/>
          <a:p>
            <a:fld id="{CB255053-8623-404E-B3F8-5982D48735B8}" type="slidenum">
              <a:rPr lang="en-US" smtClean="0"/>
              <a:t>16</a:t>
            </a:fld>
            <a:endParaRPr lang="en-US" dirty="0"/>
          </a:p>
        </p:txBody>
      </p:sp>
      <p:sp>
        <p:nvSpPr>
          <p:cNvPr id="3" name="Content Placeholder 2">
            <a:extLst>
              <a:ext uri="{FF2B5EF4-FFF2-40B4-BE49-F238E27FC236}">
                <a16:creationId xmlns:a16="http://schemas.microsoft.com/office/drawing/2014/main" id="{0C4D7D91-D884-46C2-6075-8AF2697DE74C}"/>
              </a:ext>
            </a:extLst>
          </p:cNvPr>
          <p:cNvSpPr>
            <a:spLocks noGrp="1"/>
          </p:cNvSpPr>
          <p:nvPr>
            <p:ph idx="4294967295"/>
          </p:nvPr>
        </p:nvSpPr>
        <p:spPr>
          <a:xfrm>
            <a:off x="611945" y="1409700"/>
            <a:ext cx="10064750" cy="4442412"/>
          </a:xfrm>
        </p:spPr>
        <p:txBody>
          <a:bodyPr/>
          <a:lstStyle/>
          <a:p>
            <a:r>
              <a:rPr lang="en-US" dirty="0"/>
              <a:t>UTC Approach</a:t>
            </a:r>
          </a:p>
          <a:p>
            <a:pPr lvl="1"/>
            <a:r>
              <a:rPr lang="en-US" dirty="0"/>
              <a:t>UTC § 107 provides in part: </a:t>
            </a:r>
          </a:p>
          <a:p>
            <a:pPr marL="914400" lvl="2" indent="0">
              <a:buNone/>
            </a:pPr>
            <a:r>
              <a:rPr lang="en-US" dirty="0"/>
              <a:t>The meaning and effect of the terms of a trust are determined by:</a:t>
            </a:r>
          </a:p>
          <a:p>
            <a:pPr marL="914400" lvl="2" indent="0">
              <a:buNone/>
            </a:pPr>
            <a:r>
              <a:rPr lang="en-US" dirty="0"/>
              <a:t>The law of the jurisdiction designated in the terms unless the designation of that jurisdiction’s law is contrary to a strong public policy of the jurisdiction having the most significant relationship to the matter at issue … .</a:t>
            </a:r>
          </a:p>
          <a:p>
            <a:endParaRPr lang="en-US" dirty="0"/>
          </a:p>
        </p:txBody>
      </p:sp>
    </p:spTree>
    <p:extLst>
      <p:ext uri="{BB962C8B-B14F-4D97-AF65-F5344CB8AC3E}">
        <p14:creationId xmlns:p14="http://schemas.microsoft.com/office/powerpoint/2010/main" val="10098796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C2806-B754-1D74-50D9-70E7EC84F849}"/>
              </a:ext>
            </a:extLst>
          </p:cNvPr>
          <p:cNvSpPr>
            <a:spLocks noGrp="1"/>
          </p:cNvSpPr>
          <p:nvPr>
            <p:ph type="title"/>
          </p:nvPr>
        </p:nvSpPr>
        <p:spPr>
          <a:xfrm>
            <a:off x="381000" y="457200"/>
            <a:ext cx="10401442" cy="1043574"/>
          </a:xfrm>
        </p:spPr>
        <p:txBody>
          <a:bodyPr vert="horz" lIns="91440" tIns="45720" rIns="91440" bIns="45720" rtlCol="0" anchor="ctr">
            <a:normAutofit/>
          </a:bodyPr>
          <a:lstStyle/>
          <a:p>
            <a:r>
              <a:rPr lang="en-US" sz="3600" dirty="0"/>
              <a:t>Other Approaches</a:t>
            </a:r>
          </a:p>
        </p:txBody>
      </p:sp>
      <p:sp>
        <p:nvSpPr>
          <p:cNvPr id="4" name="Slide Number Placeholder 3">
            <a:extLst>
              <a:ext uri="{FF2B5EF4-FFF2-40B4-BE49-F238E27FC236}">
                <a16:creationId xmlns:a16="http://schemas.microsoft.com/office/drawing/2014/main" id="{43B30F3D-7A03-05E9-8499-D32107309F0D}"/>
              </a:ext>
            </a:extLst>
          </p:cNvPr>
          <p:cNvSpPr>
            <a:spLocks noGrp="1"/>
          </p:cNvSpPr>
          <p:nvPr>
            <p:ph type="sldNum" sz="quarter" idx="12"/>
          </p:nvPr>
        </p:nvSpPr>
        <p:spPr/>
        <p:txBody>
          <a:bodyPr/>
          <a:lstStyle/>
          <a:p>
            <a:fld id="{CB255053-8623-404E-B3F8-5982D48735B8}" type="slidenum">
              <a:rPr lang="en-US" smtClean="0"/>
              <a:t>17</a:t>
            </a:fld>
            <a:endParaRPr lang="en-US" dirty="0"/>
          </a:p>
        </p:txBody>
      </p:sp>
      <p:sp>
        <p:nvSpPr>
          <p:cNvPr id="3" name="Content Placeholder 2">
            <a:extLst>
              <a:ext uri="{FF2B5EF4-FFF2-40B4-BE49-F238E27FC236}">
                <a16:creationId xmlns:a16="http://schemas.microsoft.com/office/drawing/2014/main" id="{040AB7E6-4E8B-FCFB-A07C-FE761443E562}"/>
              </a:ext>
            </a:extLst>
          </p:cNvPr>
          <p:cNvSpPr>
            <a:spLocks noGrp="1"/>
          </p:cNvSpPr>
          <p:nvPr>
            <p:ph idx="4294967295"/>
          </p:nvPr>
        </p:nvSpPr>
        <p:spPr>
          <a:xfrm>
            <a:off x="161779" y="1409700"/>
            <a:ext cx="10064750" cy="4442412"/>
          </a:xfrm>
        </p:spPr>
        <p:txBody>
          <a:bodyPr>
            <a:normAutofit/>
          </a:bodyPr>
          <a:lstStyle/>
          <a:p>
            <a:pPr lvl="1"/>
            <a:r>
              <a:rPr lang="en-US" sz="2800" dirty="0"/>
              <a:t>UTC Approach (cont.)</a:t>
            </a:r>
          </a:p>
          <a:p>
            <a:pPr lvl="2"/>
            <a:r>
              <a:rPr lang="en-US" sz="2400" dirty="0"/>
              <a:t>§ 107’s comment describes general rule:</a:t>
            </a:r>
          </a:p>
          <a:p>
            <a:pPr marL="1660525" lvl="2" indent="0">
              <a:buNone/>
            </a:pPr>
            <a:r>
              <a:rPr lang="en-US" dirty="0"/>
              <a:t>Paragraph (1) allows a settlor to select the law that will govern the meaning and effect of the terms of the trust. The jurisdiction selected need not have any other connection to the trust. The settlor is free to select the governing law regardless of where the trust property may be physically located, whether it consists of real or personal property, and whether the trust was created by will or during the settlor' s lifetime. This section does not attempt to specify the strong public policies sufficient to invalidate a settlor's choice of governing law. These public policies will vary depending upon the locale and may change over time.</a:t>
            </a:r>
          </a:p>
        </p:txBody>
      </p:sp>
    </p:spTree>
    <p:extLst>
      <p:ext uri="{BB962C8B-B14F-4D97-AF65-F5344CB8AC3E}">
        <p14:creationId xmlns:p14="http://schemas.microsoft.com/office/powerpoint/2010/main" val="2651227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95715-616B-41C8-DC2D-A8C7BC4EF21B}"/>
              </a:ext>
            </a:extLst>
          </p:cNvPr>
          <p:cNvSpPr>
            <a:spLocks noGrp="1"/>
          </p:cNvSpPr>
          <p:nvPr>
            <p:ph type="title"/>
          </p:nvPr>
        </p:nvSpPr>
        <p:spPr>
          <a:xfrm>
            <a:off x="381000" y="447674"/>
            <a:ext cx="10401442" cy="1053099"/>
          </a:xfrm>
        </p:spPr>
        <p:txBody>
          <a:bodyPr vert="horz" lIns="91440" tIns="45720" rIns="91440" bIns="45720" rtlCol="0" anchor="ctr">
            <a:normAutofit/>
          </a:bodyPr>
          <a:lstStyle/>
          <a:p>
            <a:r>
              <a:rPr lang="en-US" sz="3600" dirty="0"/>
              <a:t>Other Approaches</a:t>
            </a:r>
          </a:p>
        </p:txBody>
      </p:sp>
      <p:sp>
        <p:nvSpPr>
          <p:cNvPr id="4" name="Slide Number Placeholder 3">
            <a:extLst>
              <a:ext uri="{FF2B5EF4-FFF2-40B4-BE49-F238E27FC236}">
                <a16:creationId xmlns:a16="http://schemas.microsoft.com/office/drawing/2014/main" id="{C12ED465-61A4-7262-CADF-DD408887EA64}"/>
              </a:ext>
            </a:extLst>
          </p:cNvPr>
          <p:cNvSpPr>
            <a:spLocks noGrp="1"/>
          </p:cNvSpPr>
          <p:nvPr>
            <p:ph type="sldNum" sz="quarter" idx="12"/>
          </p:nvPr>
        </p:nvSpPr>
        <p:spPr/>
        <p:txBody>
          <a:bodyPr/>
          <a:lstStyle/>
          <a:p>
            <a:fld id="{CB255053-8623-404E-B3F8-5982D48735B8}" type="slidenum">
              <a:rPr lang="en-US" smtClean="0"/>
              <a:t>18</a:t>
            </a:fld>
            <a:endParaRPr lang="en-US" dirty="0"/>
          </a:p>
        </p:txBody>
      </p:sp>
      <p:sp>
        <p:nvSpPr>
          <p:cNvPr id="3" name="Content Placeholder 2">
            <a:extLst>
              <a:ext uri="{FF2B5EF4-FFF2-40B4-BE49-F238E27FC236}">
                <a16:creationId xmlns:a16="http://schemas.microsoft.com/office/drawing/2014/main" id="{1A8E3B77-0FCB-404F-D356-0AB60F2CCD45}"/>
              </a:ext>
            </a:extLst>
          </p:cNvPr>
          <p:cNvSpPr>
            <a:spLocks noGrp="1"/>
          </p:cNvSpPr>
          <p:nvPr>
            <p:ph idx="4294967295"/>
          </p:nvPr>
        </p:nvSpPr>
        <p:spPr>
          <a:xfrm>
            <a:off x="161778" y="1409700"/>
            <a:ext cx="10064750" cy="4442412"/>
          </a:xfrm>
        </p:spPr>
        <p:txBody>
          <a:bodyPr/>
          <a:lstStyle/>
          <a:p>
            <a:pPr lvl="1"/>
            <a:r>
              <a:rPr lang="en-US" sz="2800" dirty="0"/>
              <a:t>UTC Approach (cont.)</a:t>
            </a:r>
          </a:p>
          <a:p>
            <a:pPr lvl="2"/>
            <a:r>
              <a:rPr lang="en-US" sz="2400" dirty="0"/>
              <a:t>UTC §107 is concerned with matters of “meaning and effect,” which seem to correspond most closely to matters of “construction” under </a:t>
            </a:r>
            <a:r>
              <a:rPr lang="en-US" sz="2400" i="1" dirty="0"/>
              <a:t>Restatement</a:t>
            </a:r>
            <a:r>
              <a:rPr lang="en-US" sz="2400" dirty="0"/>
              <a:t> </a:t>
            </a:r>
          </a:p>
          <a:p>
            <a:pPr lvl="2"/>
            <a:r>
              <a:rPr lang="en-US" sz="2400" dirty="0"/>
              <a:t>Regarding other matters, §107’s comment provides:</a:t>
            </a:r>
          </a:p>
          <a:p>
            <a:pPr marL="1660525" lvl="2" indent="0">
              <a:buNone/>
            </a:pPr>
            <a:r>
              <a:rPr lang="en-US" sz="2400" dirty="0"/>
              <a:t>Usually, the law of the trust’s principal place of administration will govern administrative matters and the law of the place having the most significant relationship to the trust’s creation will govern the dispositive provisions.</a:t>
            </a:r>
          </a:p>
          <a:p>
            <a:pPr lvl="2"/>
            <a:r>
              <a:rPr lang="en-US" sz="2400" dirty="0"/>
              <a:t>§ 107’s comment does </a:t>
            </a:r>
            <a:r>
              <a:rPr lang="en-US" sz="2400" u="sng" dirty="0"/>
              <a:t>not</a:t>
            </a:r>
            <a:r>
              <a:rPr lang="en-US" sz="2400" dirty="0"/>
              <a:t> cover law to govern restraints on alienation of beneficiaries’ interests</a:t>
            </a:r>
          </a:p>
          <a:p>
            <a:pPr marL="0" indent="0">
              <a:buNone/>
            </a:pPr>
            <a:endParaRPr lang="en-US" dirty="0"/>
          </a:p>
        </p:txBody>
      </p:sp>
    </p:spTree>
    <p:extLst>
      <p:ext uri="{BB962C8B-B14F-4D97-AF65-F5344CB8AC3E}">
        <p14:creationId xmlns:p14="http://schemas.microsoft.com/office/powerpoint/2010/main" val="14934107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0E754-B36A-333D-0C30-3287973D9D6C}"/>
              </a:ext>
            </a:extLst>
          </p:cNvPr>
          <p:cNvSpPr>
            <a:spLocks noGrp="1"/>
          </p:cNvSpPr>
          <p:nvPr>
            <p:ph type="title"/>
          </p:nvPr>
        </p:nvSpPr>
        <p:spPr>
          <a:xfrm>
            <a:off x="381000" y="447674"/>
            <a:ext cx="10401442" cy="1053099"/>
          </a:xfrm>
        </p:spPr>
        <p:txBody>
          <a:bodyPr/>
          <a:lstStyle/>
          <a:p>
            <a:r>
              <a:rPr lang="en-US" dirty="0"/>
              <a:t>Other Approaches</a:t>
            </a:r>
          </a:p>
        </p:txBody>
      </p:sp>
      <p:sp>
        <p:nvSpPr>
          <p:cNvPr id="4" name="Slide Number Placeholder 3">
            <a:extLst>
              <a:ext uri="{FF2B5EF4-FFF2-40B4-BE49-F238E27FC236}">
                <a16:creationId xmlns:a16="http://schemas.microsoft.com/office/drawing/2014/main" id="{7233430E-793C-B120-8A11-1B5DC3DD7C11}"/>
              </a:ext>
            </a:extLst>
          </p:cNvPr>
          <p:cNvSpPr>
            <a:spLocks noGrp="1"/>
          </p:cNvSpPr>
          <p:nvPr>
            <p:ph type="sldNum" sz="quarter" idx="12"/>
          </p:nvPr>
        </p:nvSpPr>
        <p:spPr/>
        <p:txBody>
          <a:bodyPr/>
          <a:lstStyle/>
          <a:p>
            <a:fld id="{CB255053-8623-404E-B3F8-5982D48735B8}" type="slidenum">
              <a:rPr lang="en-US" smtClean="0"/>
              <a:t>19</a:t>
            </a:fld>
            <a:endParaRPr lang="en-US" dirty="0"/>
          </a:p>
        </p:txBody>
      </p:sp>
      <p:sp>
        <p:nvSpPr>
          <p:cNvPr id="3" name="Content Placeholder 2">
            <a:extLst>
              <a:ext uri="{FF2B5EF4-FFF2-40B4-BE49-F238E27FC236}">
                <a16:creationId xmlns:a16="http://schemas.microsoft.com/office/drawing/2014/main" id="{A3C5D67A-1DC9-610E-7FC9-D531EE07C2BA}"/>
              </a:ext>
            </a:extLst>
          </p:cNvPr>
          <p:cNvSpPr>
            <a:spLocks noGrp="1"/>
          </p:cNvSpPr>
          <p:nvPr>
            <p:ph idx="4294967295"/>
          </p:nvPr>
        </p:nvSpPr>
        <p:spPr>
          <a:xfrm>
            <a:off x="161925" y="1409700"/>
            <a:ext cx="10744200" cy="4480689"/>
          </a:xfrm>
        </p:spPr>
        <p:txBody>
          <a:bodyPr/>
          <a:lstStyle/>
          <a:p>
            <a:pPr lvl="1"/>
            <a:r>
              <a:rPr lang="en-US" sz="2800" dirty="0"/>
              <a:t>UTC Approach (cont.)</a:t>
            </a:r>
          </a:p>
          <a:p>
            <a:pPr lvl="2"/>
            <a:r>
              <a:rPr lang="en-US" sz="2400" dirty="0"/>
              <a:t>To determine trust's "principal place of administration," UTC §108(a) stipulates:</a:t>
            </a:r>
          </a:p>
          <a:p>
            <a:pPr marL="1828800" lvl="3" indent="-457200">
              <a:buAutoNum type="alphaLcParenBoth"/>
            </a:pPr>
            <a:r>
              <a:rPr lang="en-US" dirty="0"/>
              <a:t>Without precluding other means for establishing a sufficient connection with the designated jurisdiction, terms of a trust designating the principal place of administration are valid and controlling if:</a:t>
            </a:r>
          </a:p>
          <a:p>
            <a:pPr marL="2171700" lvl="4" indent="-342900">
              <a:buAutoNum type="arabicParenBoth"/>
            </a:pPr>
            <a:r>
              <a:rPr lang="en-US" dirty="0"/>
              <a:t>a trustee's principal place of business is located in or a trustee is a resident of the designated jurisdiction; or</a:t>
            </a:r>
          </a:p>
          <a:p>
            <a:pPr marL="1828800" lvl="4" indent="0">
              <a:buNone/>
            </a:pPr>
            <a:r>
              <a:rPr lang="en-US" dirty="0"/>
              <a:t>(2) all or part of the administration occurs in the designated jurisdiction.</a:t>
            </a:r>
          </a:p>
        </p:txBody>
      </p:sp>
    </p:spTree>
    <p:extLst>
      <p:ext uri="{BB962C8B-B14F-4D97-AF65-F5344CB8AC3E}">
        <p14:creationId xmlns:p14="http://schemas.microsoft.com/office/powerpoint/2010/main" val="3166251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F5E39-9718-B931-8248-67F7A3075BD1}"/>
              </a:ext>
            </a:extLst>
          </p:cNvPr>
          <p:cNvSpPr>
            <a:spLocks noGrp="1"/>
          </p:cNvSpPr>
          <p:nvPr>
            <p:ph type="title"/>
          </p:nvPr>
        </p:nvSpPr>
        <p:spPr>
          <a:xfrm>
            <a:off x="284777" y="488863"/>
            <a:ext cx="10401442" cy="1034049"/>
          </a:xfrm>
        </p:spPr>
        <p:txBody>
          <a:bodyPr vert="horz" lIns="91440" tIns="45720" rIns="91440" bIns="45720" rtlCol="0" anchor="ctr">
            <a:normAutofit/>
          </a:bodyPr>
          <a:lstStyle/>
          <a:p>
            <a:r>
              <a:rPr lang="en-US" sz="3600" dirty="0"/>
              <a:t>Scope</a:t>
            </a:r>
          </a:p>
        </p:txBody>
      </p:sp>
      <p:sp>
        <p:nvSpPr>
          <p:cNvPr id="4" name="Slide Number Placeholder 3"/>
          <p:cNvSpPr>
            <a:spLocks noGrp="1"/>
          </p:cNvSpPr>
          <p:nvPr>
            <p:ph type="sldNum" sz="quarter" idx="12"/>
          </p:nvPr>
        </p:nvSpPr>
        <p:spPr/>
        <p:txBody>
          <a:bodyPr/>
          <a:lstStyle/>
          <a:p>
            <a:fld id="{CB255053-8623-404E-B3F8-5982D48735B8}" type="slidenum">
              <a:rPr lang="en-US" smtClean="0"/>
              <a:t>2</a:t>
            </a:fld>
            <a:endParaRPr lang="en-US" dirty="0"/>
          </a:p>
        </p:txBody>
      </p:sp>
      <p:sp>
        <p:nvSpPr>
          <p:cNvPr id="3" name="Content Placeholder 2">
            <a:extLst>
              <a:ext uri="{FF2B5EF4-FFF2-40B4-BE49-F238E27FC236}">
                <a16:creationId xmlns:a16="http://schemas.microsoft.com/office/drawing/2014/main" id="{1BC95C59-453B-32A4-524A-A0B7FA9386E1}"/>
              </a:ext>
            </a:extLst>
          </p:cNvPr>
          <p:cNvSpPr>
            <a:spLocks noGrp="1"/>
          </p:cNvSpPr>
          <p:nvPr>
            <p:ph idx="4294967295"/>
          </p:nvPr>
        </p:nvSpPr>
        <p:spPr>
          <a:xfrm>
            <a:off x="621469" y="1409700"/>
            <a:ext cx="10064750" cy="4442412"/>
          </a:xfrm>
        </p:spPr>
        <p:txBody>
          <a:bodyPr>
            <a:normAutofit/>
          </a:bodyPr>
          <a:lstStyle/>
          <a:p>
            <a:r>
              <a:rPr lang="en-US" sz="2400" dirty="0">
                <a:effectLst/>
                <a:ea typeface="Times New Roman" panose="02020603050405020304" pitchFamily="18" charset="0"/>
              </a:rPr>
              <a:t>Introduction</a:t>
            </a:r>
          </a:p>
          <a:p>
            <a:r>
              <a:rPr lang="en-US" sz="2400" dirty="0">
                <a:ea typeface="Times New Roman" panose="02020603050405020304" pitchFamily="18" charset="0"/>
              </a:rPr>
              <a:t>Restatement Rules</a:t>
            </a:r>
          </a:p>
          <a:p>
            <a:r>
              <a:rPr lang="en-US" sz="2400" dirty="0">
                <a:effectLst/>
                <a:ea typeface="Times New Roman" panose="02020603050405020304" pitchFamily="18" charset="0"/>
              </a:rPr>
              <a:t>Restatement—Effectiveness of Designation</a:t>
            </a:r>
          </a:p>
          <a:p>
            <a:r>
              <a:rPr lang="en-US" sz="2400" dirty="0">
                <a:ea typeface="Times New Roman" panose="02020603050405020304" pitchFamily="18" charset="0"/>
              </a:rPr>
              <a:t>Other Approaches</a:t>
            </a:r>
          </a:p>
          <a:p>
            <a:r>
              <a:rPr lang="en-US" sz="2400" dirty="0">
                <a:effectLst/>
                <a:ea typeface="Times New Roman" panose="02020603050405020304" pitchFamily="18" charset="0"/>
              </a:rPr>
              <a:t>Defenses Against Challenges to Designation of DE Law</a:t>
            </a:r>
          </a:p>
          <a:p>
            <a:r>
              <a:rPr lang="en-US" sz="2400" dirty="0">
                <a:ea typeface="Times New Roman" panose="02020603050405020304" pitchFamily="18" charset="0"/>
              </a:rPr>
              <a:t>Restatement—DE and other Applications</a:t>
            </a:r>
          </a:p>
          <a:p>
            <a:r>
              <a:rPr lang="en-US" sz="2400" dirty="0">
                <a:ea typeface="Times New Roman" panose="02020603050405020304" pitchFamily="18" charset="0"/>
              </a:rPr>
              <a:t>Recommendations</a:t>
            </a:r>
          </a:p>
          <a:p>
            <a:r>
              <a:rPr lang="en-US" sz="2400" dirty="0">
                <a:ea typeface="Times New Roman" panose="02020603050405020304" pitchFamily="18" charset="0"/>
              </a:rPr>
              <a:t>Dangers to Delaware Advantage</a:t>
            </a:r>
          </a:p>
          <a:p>
            <a:endParaRPr lang="en-US" sz="2400" dirty="0">
              <a:effectLst/>
              <a:ea typeface="Times New Roman" panose="02020603050405020304" pitchFamily="18" charset="0"/>
            </a:endParaRPr>
          </a:p>
        </p:txBody>
      </p:sp>
    </p:spTree>
    <p:extLst>
      <p:ext uri="{BB962C8B-B14F-4D97-AF65-F5344CB8AC3E}">
        <p14:creationId xmlns:p14="http://schemas.microsoft.com/office/powerpoint/2010/main" val="1764328449"/>
      </p:ext>
    </p:extLst>
  </p:cSld>
  <p:clrMapOvr>
    <a:masterClrMapping/>
  </p:clrMapOvr>
  <p:transition spd="slow">
    <p:push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9607-1AF4-4CB4-7326-CD2BFD4BE9B2}"/>
              </a:ext>
            </a:extLst>
          </p:cNvPr>
          <p:cNvSpPr>
            <a:spLocks noGrp="1"/>
          </p:cNvSpPr>
          <p:nvPr>
            <p:ph type="title"/>
          </p:nvPr>
        </p:nvSpPr>
        <p:spPr>
          <a:xfrm>
            <a:off x="381000" y="466724"/>
            <a:ext cx="10401442" cy="1034049"/>
          </a:xfrm>
        </p:spPr>
        <p:txBody>
          <a:bodyPr/>
          <a:lstStyle/>
          <a:p>
            <a:r>
              <a:rPr lang="en-US" dirty="0"/>
              <a:t>Other Approaches</a:t>
            </a:r>
          </a:p>
        </p:txBody>
      </p:sp>
      <p:sp>
        <p:nvSpPr>
          <p:cNvPr id="4" name="Slide Number Placeholder 3">
            <a:extLst>
              <a:ext uri="{FF2B5EF4-FFF2-40B4-BE49-F238E27FC236}">
                <a16:creationId xmlns:a16="http://schemas.microsoft.com/office/drawing/2014/main" id="{A3CCC1B0-37B7-F97D-FC7A-82144445F396}"/>
              </a:ext>
            </a:extLst>
          </p:cNvPr>
          <p:cNvSpPr>
            <a:spLocks noGrp="1"/>
          </p:cNvSpPr>
          <p:nvPr>
            <p:ph type="sldNum" sz="quarter" idx="12"/>
          </p:nvPr>
        </p:nvSpPr>
        <p:spPr/>
        <p:txBody>
          <a:bodyPr/>
          <a:lstStyle/>
          <a:p>
            <a:fld id="{CB255053-8623-404E-B3F8-5982D48735B8}" type="slidenum">
              <a:rPr lang="en-US" smtClean="0"/>
              <a:t>20</a:t>
            </a:fld>
            <a:endParaRPr lang="en-US" dirty="0"/>
          </a:p>
        </p:txBody>
      </p:sp>
      <p:sp>
        <p:nvSpPr>
          <p:cNvPr id="3" name="Content Placeholder 2">
            <a:extLst>
              <a:ext uri="{FF2B5EF4-FFF2-40B4-BE49-F238E27FC236}">
                <a16:creationId xmlns:a16="http://schemas.microsoft.com/office/drawing/2014/main" id="{36623A76-3740-1D0B-5BE8-A91CB201493F}"/>
              </a:ext>
            </a:extLst>
          </p:cNvPr>
          <p:cNvSpPr>
            <a:spLocks noGrp="1"/>
          </p:cNvSpPr>
          <p:nvPr>
            <p:ph idx="4294967295"/>
          </p:nvPr>
        </p:nvSpPr>
        <p:spPr>
          <a:xfrm>
            <a:off x="161778" y="1409700"/>
            <a:ext cx="10515600" cy="4758324"/>
          </a:xfrm>
        </p:spPr>
        <p:txBody>
          <a:bodyPr>
            <a:normAutofit/>
          </a:bodyPr>
          <a:lstStyle/>
          <a:p>
            <a:pPr lvl="1"/>
            <a:r>
              <a:rPr lang="en-US" sz="2800" dirty="0"/>
              <a:t>UTC Approach (cont.)</a:t>
            </a:r>
          </a:p>
          <a:p>
            <a:pPr lvl="2"/>
            <a:r>
              <a:rPr lang="en-US" dirty="0"/>
              <a:t>Regarding governance of trust's "dispositive provisions,” which seems to correspond to “validity” under </a:t>
            </a:r>
            <a:r>
              <a:rPr lang="en-US" i="1" dirty="0"/>
              <a:t>Restatement</a:t>
            </a:r>
            <a:r>
              <a:rPr lang="en-US" dirty="0"/>
              <a:t>, UTC §107’s comment refers to “the law of the place having the most significant relationship to the trust’s creation”</a:t>
            </a:r>
          </a:p>
          <a:p>
            <a:pPr lvl="2"/>
            <a:r>
              <a:rPr lang="en-US" dirty="0"/>
              <a:t>No UTC section or comment addresses what state’s law governs restraints on alienation of beneficiaries’ interests, but UTC §106 provides that matters not covered by UTC are to be resolved under common-law principles, so that above discussion of </a:t>
            </a:r>
            <a:r>
              <a:rPr lang="en-US" i="1" dirty="0"/>
              <a:t>Restatement</a:t>
            </a:r>
            <a:r>
              <a:rPr lang="en-US" dirty="0"/>
              <a:t>’s treatment of these issues remains relevant</a:t>
            </a:r>
          </a:p>
          <a:p>
            <a:pPr lvl="2"/>
            <a:r>
              <a:rPr lang="en-US" dirty="0"/>
              <a:t>§ 107’s comment offers guidance when relative interest of two jurisdictions are being weighed, e.g., to determine which state’s law governs a trust’s “dispositive provisions” or their “meaning and effect”</a:t>
            </a:r>
          </a:p>
          <a:p>
            <a:pPr lvl="2"/>
            <a:r>
              <a:rPr lang="en-US" dirty="0"/>
              <a:t>Factors to be considered are based on – and therefore are quite similar to –</a:t>
            </a:r>
            <a:r>
              <a:rPr lang="en-US" i="1" dirty="0"/>
              <a:t>Restatement</a:t>
            </a:r>
            <a:r>
              <a:rPr lang="en-US" dirty="0"/>
              <a:t> guidelines</a:t>
            </a:r>
          </a:p>
        </p:txBody>
      </p:sp>
    </p:spTree>
    <p:extLst>
      <p:ext uri="{BB962C8B-B14F-4D97-AF65-F5344CB8AC3E}">
        <p14:creationId xmlns:p14="http://schemas.microsoft.com/office/powerpoint/2010/main" val="2458282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1FB8D6C-A192-0CF5-25E6-974A845FE7DC}"/>
              </a:ext>
            </a:extLst>
          </p:cNvPr>
          <p:cNvSpPr>
            <a:spLocks noGrp="1"/>
          </p:cNvSpPr>
          <p:nvPr>
            <p:ph type="title"/>
          </p:nvPr>
        </p:nvSpPr>
        <p:spPr>
          <a:xfrm>
            <a:off x="393699" y="852844"/>
            <a:ext cx="11293475" cy="699732"/>
          </a:xfrm>
        </p:spPr>
        <p:txBody>
          <a:bodyPr>
            <a:noAutofit/>
          </a:bodyPr>
          <a:lstStyle/>
          <a:p>
            <a:r>
              <a:rPr lang="en-US" dirty="0"/>
              <a:t>Defenses Against Challenges to Designation of DE Law</a:t>
            </a:r>
          </a:p>
        </p:txBody>
      </p:sp>
      <p:sp>
        <p:nvSpPr>
          <p:cNvPr id="3" name="Content Placeholder 2">
            <a:extLst>
              <a:ext uri="{FF2B5EF4-FFF2-40B4-BE49-F238E27FC236}">
                <a16:creationId xmlns:a16="http://schemas.microsoft.com/office/drawing/2014/main" id="{B95FA144-0F53-492F-31EC-EE19DF7A0B57}"/>
              </a:ext>
            </a:extLst>
          </p:cNvPr>
          <p:cNvSpPr>
            <a:spLocks noGrp="1"/>
          </p:cNvSpPr>
          <p:nvPr>
            <p:ph type="body" idx="1"/>
          </p:nvPr>
        </p:nvSpPr>
        <p:spPr>
          <a:xfrm>
            <a:off x="609600" y="1678545"/>
            <a:ext cx="10001250" cy="4226955"/>
          </a:xfrm>
        </p:spPr>
        <p:txBody>
          <a:bodyPr>
            <a:normAutofit/>
          </a:bodyPr>
          <a:lstStyle/>
          <a:p>
            <a:r>
              <a:rPr lang="en-US" sz="2800" dirty="0"/>
              <a:t>Introduction </a:t>
            </a:r>
          </a:p>
          <a:p>
            <a:pPr marL="800100" lvl="1" indent="-342900">
              <a:buFont typeface="Arial" panose="020B0604020202020204" pitchFamily="34" charset="0"/>
              <a:buChar char="•"/>
            </a:pPr>
            <a:r>
              <a:rPr lang="en-US" dirty="0">
                <a:solidFill>
                  <a:schemeClr val="tx1"/>
                </a:solidFill>
              </a:rPr>
              <a:t>Suppose that client’s Will or inter vivos trust designates DE law to govern validity, administration, and construction of trusts created thereunder as well as restraints on alienation of beneficiaries’ interests </a:t>
            </a:r>
          </a:p>
          <a:p>
            <a:pPr marL="800100" lvl="1" indent="-342900">
              <a:buFont typeface="Arial" panose="020B0604020202020204" pitchFamily="34" charset="0"/>
              <a:buChar char="•"/>
            </a:pPr>
            <a:r>
              <a:rPr lang="en-US" dirty="0">
                <a:solidFill>
                  <a:schemeClr val="tx1"/>
                </a:solidFill>
              </a:rPr>
              <a:t>Also suppose that one or more beneficiaries are unhappy with one or more of DE’s laws and seek redress by bringing action in courts of their home states</a:t>
            </a:r>
          </a:p>
        </p:txBody>
      </p:sp>
    </p:spTree>
    <p:extLst>
      <p:ext uri="{BB962C8B-B14F-4D97-AF65-F5344CB8AC3E}">
        <p14:creationId xmlns:p14="http://schemas.microsoft.com/office/powerpoint/2010/main" val="3495972728"/>
      </p:ext>
    </p:extLst>
  </p:cSld>
  <p:clrMapOvr>
    <a:masterClrMapping/>
  </p:clrMapOvr>
  <p:transition spd="slow">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25E0747-822D-BA1D-BE9F-67FD0CCB12B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45D28E7-F32A-0C16-FE46-73AA45017243}"/>
              </a:ext>
            </a:extLst>
          </p:cNvPr>
          <p:cNvSpPr>
            <a:spLocks noGrp="1"/>
          </p:cNvSpPr>
          <p:nvPr>
            <p:ph type="title"/>
          </p:nvPr>
        </p:nvSpPr>
        <p:spPr>
          <a:xfrm>
            <a:off x="393700" y="843319"/>
            <a:ext cx="11722100" cy="718782"/>
          </a:xfrm>
        </p:spPr>
        <p:txBody>
          <a:bodyPr>
            <a:normAutofit/>
          </a:bodyPr>
          <a:lstStyle/>
          <a:p>
            <a:r>
              <a:rPr lang="en-US" dirty="0"/>
              <a:t>Defenses Against Challenges to Designation of DE Law</a:t>
            </a:r>
          </a:p>
        </p:txBody>
      </p:sp>
      <p:sp>
        <p:nvSpPr>
          <p:cNvPr id="3" name="Content Placeholder 2">
            <a:extLst>
              <a:ext uri="{FF2B5EF4-FFF2-40B4-BE49-F238E27FC236}">
                <a16:creationId xmlns:a16="http://schemas.microsoft.com/office/drawing/2014/main" id="{5C1B7E34-54C8-9A9F-E055-F98A9E3506AE}"/>
              </a:ext>
            </a:extLst>
          </p:cNvPr>
          <p:cNvSpPr>
            <a:spLocks noGrp="1"/>
          </p:cNvSpPr>
          <p:nvPr>
            <p:ph type="body" idx="1"/>
          </p:nvPr>
        </p:nvSpPr>
        <p:spPr>
          <a:xfrm>
            <a:off x="619124" y="1678545"/>
            <a:ext cx="9991725" cy="4226955"/>
          </a:xfrm>
        </p:spPr>
        <p:txBody>
          <a:bodyPr>
            <a:normAutofit/>
          </a:bodyPr>
          <a:lstStyle/>
          <a:p>
            <a:r>
              <a:rPr lang="en-US" sz="2800" dirty="0"/>
              <a:t>Introduction (cont.)</a:t>
            </a:r>
          </a:p>
          <a:p>
            <a:pPr marL="800100" lvl="1" indent="-342900">
              <a:buFont typeface="Arial" panose="020B0604020202020204" pitchFamily="34" charset="0"/>
              <a:buChar char="•"/>
            </a:pPr>
            <a:r>
              <a:rPr lang="en-US" sz="2400" dirty="0">
                <a:solidFill>
                  <a:schemeClr val="tx1"/>
                </a:solidFill>
              </a:rPr>
              <a:t>Defenses that DE trustee can bring to counter such an attack:</a:t>
            </a:r>
          </a:p>
          <a:p>
            <a:pPr marL="1200150" lvl="2" indent="-285750">
              <a:buFont typeface="Arial" panose="020B0604020202020204" pitchFamily="34" charset="0"/>
              <a:buChar char="•"/>
            </a:pPr>
            <a:r>
              <a:rPr lang="en-US" sz="2000" dirty="0">
                <a:solidFill>
                  <a:schemeClr val="tx1"/>
                </a:solidFill>
              </a:rPr>
              <a:t>Home state court lacks jurisdiction</a:t>
            </a:r>
          </a:p>
          <a:p>
            <a:pPr marL="1200150" lvl="2" indent="-285750">
              <a:buFont typeface="Arial" panose="020B0604020202020204" pitchFamily="34" charset="0"/>
              <a:buChar char="•"/>
            </a:pPr>
            <a:r>
              <a:rPr lang="en-US" sz="2000" dirty="0">
                <a:solidFill>
                  <a:schemeClr val="tx1"/>
                </a:solidFill>
              </a:rPr>
              <a:t>DE court should adjudicate controversy involving DE Trust</a:t>
            </a:r>
          </a:p>
          <a:p>
            <a:pPr marL="1200150" lvl="2" indent="-285750">
              <a:buFont typeface="Arial" panose="020B0604020202020204" pitchFamily="34" charset="0"/>
              <a:buChar char="•"/>
            </a:pPr>
            <a:r>
              <a:rPr lang="en-US" sz="2000" dirty="0">
                <a:solidFill>
                  <a:schemeClr val="tx1"/>
                </a:solidFill>
              </a:rPr>
              <a:t>DE law should apply</a:t>
            </a:r>
          </a:p>
          <a:p>
            <a:pPr marL="1200150" lvl="2" indent="-285750">
              <a:buFont typeface="Arial" panose="020B0604020202020204" pitchFamily="34" charset="0"/>
              <a:buChar char="•"/>
            </a:pPr>
            <a:r>
              <a:rPr lang="en-US" sz="2000" dirty="0">
                <a:solidFill>
                  <a:schemeClr val="tx1"/>
                </a:solidFill>
              </a:rPr>
              <a:t>DE court might not have to give full faith and credit to judgment of home state court</a:t>
            </a:r>
          </a:p>
        </p:txBody>
      </p:sp>
    </p:spTree>
    <p:extLst>
      <p:ext uri="{BB962C8B-B14F-4D97-AF65-F5344CB8AC3E}">
        <p14:creationId xmlns:p14="http://schemas.microsoft.com/office/powerpoint/2010/main" val="2597756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B4F9E6A-273B-545B-5119-9C6C63D13F12}"/>
              </a:ext>
            </a:extLst>
          </p:cNvPr>
          <p:cNvSpPr>
            <a:spLocks noGrp="1"/>
          </p:cNvSpPr>
          <p:nvPr>
            <p:ph type="title"/>
          </p:nvPr>
        </p:nvSpPr>
        <p:spPr>
          <a:xfrm>
            <a:off x="393700" y="843319"/>
            <a:ext cx="11798300" cy="718782"/>
          </a:xfrm>
        </p:spPr>
        <p:txBody>
          <a:bodyPr>
            <a:noAutofit/>
          </a:bodyPr>
          <a:lstStyle/>
          <a:p>
            <a:r>
              <a:rPr lang="en-US" dirty="0"/>
              <a:t>Defenses Against Challenges to Designation of DE Law</a:t>
            </a:r>
          </a:p>
        </p:txBody>
      </p:sp>
      <p:sp>
        <p:nvSpPr>
          <p:cNvPr id="3" name="Content Placeholder 2">
            <a:extLst>
              <a:ext uri="{FF2B5EF4-FFF2-40B4-BE49-F238E27FC236}">
                <a16:creationId xmlns:a16="http://schemas.microsoft.com/office/drawing/2014/main" id="{DF878A1C-7E3D-3998-CA18-2145AEFDF7D9}"/>
              </a:ext>
            </a:extLst>
          </p:cNvPr>
          <p:cNvSpPr>
            <a:spLocks noGrp="1"/>
          </p:cNvSpPr>
          <p:nvPr>
            <p:ph type="body" idx="1"/>
          </p:nvPr>
        </p:nvSpPr>
        <p:spPr>
          <a:xfrm>
            <a:off x="609600" y="1678545"/>
            <a:ext cx="10001250" cy="4226955"/>
          </a:xfrm>
        </p:spPr>
        <p:txBody>
          <a:bodyPr>
            <a:normAutofit/>
          </a:bodyPr>
          <a:lstStyle/>
          <a:p>
            <a:r>
              <a:rPr lang="en-US" sz="2800" dirty="0"/>
              <a:t>Existence of Jurisdiction </a:t>
            </a:r>
          </a:p>
          <a:p>
            <a:pPr marL="800100" lvl="1" indent="-342900">
              <a:buFont typeface="Arial" panose="020B0604020202020204" pitchFamily="34" charset="0"/>
              <a:buChar char="•"/>
            </a:pPr>
            <a:r>
              <a:rPr lang="en-US" dirty="0">
                <a:solidFill>
                  <a:schemeClr val="tx1"/>
                </a:solidFill>
              </a:rPr>
              <a:t>To adjudicate controversy, court must have:</a:t>
            </a:r>
          </a:p>
          <a:p>
            <a:pPr marL="1200150" lvl="2" indent="-285750">
              <a:buFont typeface="Arial" panose="020B0604020202020204" pitchFamily="34" charset="0"/>
              <a:buChar char="•"/>
            </a:pPr>
            <a:r>
              <a:rPr lang="en-US" dirty="0">
                <a:solidFill>
                  <a:schemeClr val="tx1"/>
                </a:solidFill>
              </a:rPr>
              <a:t>In Rem Jurisdiction (real property in state) and/or</a:t>
            </a:r>
          </a:p>
          <a:p>
            <a:pPr marL="1200150" lvl="2" indent="-285750">
              <a:buFont typeface="Arial" panose="020B0604020202020204" pitchFamily="34" charset="0"/>
              <a:buChar char="•"/>
            </a:pPr>
            <a:r>
              <a:rPr lang="en-US" dirty="0">
                <a:solidFill>
                  <a:schemeClr val="tx1"/>
                </a:solidFill>
              </a:rPr>
              <a:t>Personal Jurisdiction (minimum contacts with state)</a:t>
            </a:r>
          </a:p>
          <a:p>
            <a:pPr marL="800100" lvl="1" indent="-342900">
              <a:buFont typeface="Arial" panose="020B0604020202020204" pitchFamily="34" charset="0"/>
              <a:buChar char="•"/>
            </a:pPr>
            <a:r>
              <a:rPr lang="en-US" dirty="0">
                <a:solidFill>
                  <a:schemeClr val="tx1"/>
                </a:solidFill>
              </a:rPr>
              <a:t>Leading case – </a:t>
            </a:r>
            <a:r>
              <a:rPr lang="en-US" i="1" dirty="0">
                <a:solidFill>
                  <a:schemeClr val="tx1"/>
                </a:solidFill>
              </a:rPr>
              <a:t>Hanson v. Denckla </a:t>
            </a:r>
            <a:r>
              <a:rPr lang="en-US" dirty="0">
                <a:solidFill>
                  <a:schemeClr val="tx1"/>
                </a:solidFill>
              </a:rPr>
              <a:t>(U.S. 1958), affirming 1957 DE Supreme Court Decision</a:t>
            </a:r>
          </a:p>
          <a:p>
            <a:pPr lvl="2"/>
            <a:endParaRPr lang="en-US" dirty="0"/>
          </a:p>
          <a:p>
            <a:endParaRPr lang="en-US" dirty="0"/>
          </a:p>
        </p:txBody>
      </p:sp>
    </p:spTree>
    <p:extLst>
      <p:ext uri="{BB962C8B-B14F-4D97-AF65-F5344CB8AC3E}">
        <p14:creationId xmlns:p14="http://schemas.microsoft.com/office/powerpoint/2010/main" val="38307085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B4F9E6A-273B-545B-5119-9C6C63D13F12}"/>
              </a:ext>
            </a:extLst>
          </p:cNvPr>
          <p:cNvSpPr>
            <a:spLocks noGrp="1"/>
          </p:cNvSpPr>
          <p:nvPr>
            <p:ph type="title"/>
          </p:nvPr>
        </p:nvSpPr>
        <p:spPr>
          <a:xfrm>
            <a:off x="393700" y="843318"/>
            <a:ext cx="11379200" cy="728307"/>
          </a:xfrm>
        </p:spPr>
        <p:txBody>
          <a:bodyPr>
            <a:noAutofit/>
          </a:bodyPr>
          <a:lstStyle/>
          <a:p>
            <a:r>
              <a:rPr lang="en-US" dirty="0"/>
              <a:t>Defenses Against Challenges to Designation of DE Law</a:t>
            </a:r>
          </a:p>
        </p:txBody>
      </p:sp>
      <p:sp>
        <p:nvSpPr>
          <p:cNvPr id="3" name="Content Placeholder 2">
            <a:extLst>
              <a:ext uri="{FF2B5EF4-FFF2-40B4-BE49-F238E27FC236}">
                <a16:creationId xmlns:a16="http://schemas.microsoft.com/office/drawing/2014/main" id="{DF878A1C-7E3D-3998-CA18-2145AEFDF7D9}"/>
              </a:ext>
            </a:extLst>
          </p:cNvPr>
          <p:cNvSpPr>
            <a:spLocks noGrp="1"/>
          </p:cNvSpPr>
          <p:nvPr>
            <p:ph type="body" idx="1"/>
          </p:nvPr>
        </p:nvSpPr>
        <p:spPr>
          <a:xfrm>
            <a:off x="609600" y="1678545"/>
            <a:ext cx="10001250" cy="4226955"/>
          </a:xfrm>
        </p:spPr>
        <p:txBody>
          <a:bodyPr>
            <a:normAutofit/>
          </a:bodyPr>
          <a:lstStyle/>
          <a:p>
            <a:r>
              <a:rPr lang="en-US" sz="2800" dirty="0"/>
              <a:t>Existence of Jurisdiction (cont.) </a:t>
            </a:r>
          </a:p>
          <a:p>
            <a:pPr marL="800100" lvl="1" indent="-342900">
              <a:buFont typeface="Arial" panose="020B0604020202020204" pitchFamily="34" charset="0"/>
              <a:buChar char="•"/>
            </a:pPr>
            <a:r>
              <a:rPr lang="en-US" i="1" dirty="0">
                <a:solidFill>
                  <a:schemeClr val="tx1"/>
                </a:solidFill>
              </a:rPr>
              <a:t>Kloiber v. Daniel Kloiber Dynasty Trust </a:t>
            </a:r>
            <a:r>
              <a:rPr lang="en-US" dirty="0">
                <a:solidFill>
                  <a:schemeClr val="tx1"/>
                </a:solidFill>
              </a:rPr>
              <a:t>( Ky. Ct. App. 2014): DE corporate trustee defeats personal jurisdiction </a:t>
            </a:r>
          </a:p>
          <a:p>
            <a:pPr marL="1200150" lvl="2" indent="-285750">
              <a:buFont typeface="Arial" panose="020B0604020202020204" pitchFamily="34" charset="0"/>
              <a:buChar char="•"/>
            </a:pPr>
            <a:r>
              <a:rPr lang="en-US" dirty="0">
                <a:solidFill>
                  <a:schemeClr val="tx1"/>
                </a:solidFill>
              </a:rPr>
              <a:t>Decision of intermediate appellate court in KY illustrates how proper corporate structure can defeat personal jurisdiction</a:t>
            </a:r>
          </a:p>
          <a:p>
            <a:pPr marL="1200150" lvl="2" indent="-285750">
              <a:buFont typeface="Arial" panose="020B0604020202020204" pitchFamily="34" charset="0"/>
              <a:buChar char="•"/>
            </a:pPr>
            <a:r>
              <a:rPr lang="en-US" dirty="0">
                <a:solidFill>
                  <a:schemeClr val="tx1"/>
                </a:solidFill>
              </a:rPr>
              <a:t>Court considered whether or not trial court had personal jurisdiction over DE trustee of trust created by husband’s father in divorce proceeding </a:t>
            </a:r>
          </a:p>
          <a:p>
            <a:pPr marL="914400" lvl="2" indent="0">
              <a:buNone/>
            </a:pPr>
            <a:endParaRPr lang="en-US" dirty="0"/>
          </a:p>
          <a:p>
            <a:endParaRPr lang="en-US" dirty="0"/>
          </a:p>
        </p:txBody>
      </p:sp>
    </p:spTree>
    <p:extLst>
      <p:ext uri="{BB962C8B-B14F-4D97-AF65-F5344CB8AC3E}">
        <p14:creationId xmlns:p14="http://schemas.microsoft.com/office/powerpoint/2010/main" val="35790296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B4F9E6A-273B-545B-5119-9C6C63D13F12}"/>
              </a:ext>
            </a:extLst>
          </p:cNvPr>
          <p:cNvSpPr>
            <a:spLocks noGrp="1"/>
          </p:cNvSpPr>
          <p:nvPr>
            <p:ph type="title"/>
          </p:nvPr>
        </p:nvSpPr>
        <p:spPr>
          <a:xfrm>
            <a:off x="393700" y="843319"/>
            <a:ext cx="11188700" cy="718782"/>
          </a:xfrm>
        </p:spPr>
        <p:txBody>
          <a:bodyPr>
            <a:noAutofit/>
          </a:bodyPr>
          <a:lstStyle/>
          <a:p>
            <a:r>
              <a:rPr lang="en-US" dirty="0"/>
              <a:t>Defenses Against Challenges to Designation of DE Law</a:t>
            </a:r>
          </a:p>
        </p:txBody>
      </p:sp>
      <p:sp>
        <p:nvSpPr>
          <p:cNvPr id="3" name="Content Placeholder 2">
            <a:extLst>
              <a:ext uri="{FF2B5EF4-FFF2-40B4-BE49-F238E27FC236}">
                <a16:creationId xmlns:a16="http://schemas.microsoft.com/office/drawing/2014/main" id="{DF878A1C-7E3D-3998-CA18-2145AEFDF7D9}"/>
              </a:ext>
            </a:extLst>
          </p:cNvPr>
          <p:cNvSpPr>
            <a:spLocks noGrp="1"/>
          </p:cNvSpPr>
          <p:nvPr>
            <p:ph type="body" idx="1"/>
          </p:nvPr>
        </p:nvSpPr>
        <p:spPr>
          <a:xfrm>
            <a:off x="619124" y="1678545"/>
            <a:ext cx="9991725" cy="4226955"/>
          </a:xfrm>
        </p:spPr>
        <p:txBody>
          <a:bodyPr>
            <a:normAutofit/>
          </a:bodyPr>
          <a:lstStyle/>
          <a:p>
            <a:r>
              <a:rPr lang="en-US" sz="2800" dirty="0"/>
              <a:t>Existence of Jurisdiction (cont.) </a:t>
            </a:r>
          </a:p>
          <a:p>
            <a:pPr marL="800100" lvl="1" indent="-342900">
              <a:buFont typeface="Arial" panose="020B0604020202020204" pitchFamily="34" charset="0"/>
              <a:buChar char="•"/>
            </a:pPr>
            <a:r>
              <a:rPr lang="en-US" i="1" dirty="0" err="1">
                <a:solidFill>
                  <a:schemeClr val="tx1"/>
                </a:solidFill>
              </a:rPr>
              <a:t>Kloiber</a:t>
            </a:r>
            <a:r>
              <a:rPr lang="en-US" i="1" dirty="0">
                <a:solidFill>
                  <a:schemeClr val="tx1"/>
                </a:solidFill>
              </a:rPr>
              <a:t> </a:t>
            </a:r>
            <a:r>
              <a:rPr lang="en-US" dirty="0">
                <a:solidFill>
                  <a:schemeClr val="tx1"/>
                </a:solidFill>
              </a:rPr>
              <a:t>Case (cont.):</a:t>
            </a:r>
          </a:p>
          <a:p>
            <a:pPr marL="1200150" lvl="2" indent="-285750">
              <a:buFont typeface="Arial" panose="020B0604020202020204" pitchFamily="34" charset="0"/>
              <a:buChar char="•"/>
            </a:pPr>
            <a:r>
              <a:rPr lang="en-US" dirty="0">
                <a:solidFill>
                  <a:schemeClr val="tx1"/>
                </a:solidFill>
              </a:rPr>
              <a:t>In affirming lower court’s dismissal of wife’s claim against trustee, court opined:</a:t>
            </a:r>
          </a:p>
          <a:p>
            <a:pPr lvl="3"/>
            <a:r>
              <a:rPr lang="en-US" sz="2000" dirty="0">
                <a:solidFill>
                  <a:schemeClr val="tx1"/>
                </a:solidFill>
              </a:rPr>
              <a:t>Beth presented to the trial court internet printouts concerning PNC’s wealth management services, of which establishing a trust was one such service. We note that PNC does indeed offer wealth management services in some Kentucky locations and provided appropriate Kentucky-based contact information, but the website concerning PNC Delaware Trust Co. clearly listed its contact information in Delaware. Given that PNC Delaware Trust Co. is a distinct corporate entity from PNC Financial Services Group, Inc., we are unprepared to say that such printouts were sufficient to sustain Beth’s burden of proof.</a:t>
            </a:r>
          </a:p>
          <a:p>
            <a:pPr marL="914400" lvl="2" indent="0">
              <a:buNone/>
            </a:pPr>
            <a:endParaRPr lang="en-US" dirty="0"/>
          </a:p>
          <a:p>
            <a:endParaRPr lang="en-US" dirty="0"/>
          </a:p>
        </p:txBody>
      </p:sp>
    </p:spTree>
    <p:extLst>
      <p:ext uri="{BB962C8B-B14F-4D97-AF65-F5344CB8AC3E}">
        <p14:creationId xmlns:p14="http://schemas.microsoft.com/office/powerpoint/2010/main" val="17079535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B4F9E6A-273B-545B-5119-9C6C63D13F12}"/>
              </a:ext>
            </a:extLst>
          </p:cNvPr>
          <p:cNvSpPr>
            <a:spLocks noGrp="1"/>
          </p:cNvSpPr>
          <p:nvPr>
            <p:ph type="title"/>
          </p:nvPr>
        </p:nvSpPr>
        <p:spPr>
          <a:xfrm>
            <a:off x="393700" y="843319"/>
            <a:ext cx="11455400" cy="718782"/>
          </a:xfrm>
        </p:spPr>
        <p:txBody>
          <a:bodyPr>
            <a:normAutofit/>
          </a:bodyPr>
          <a:lstStyle/>
          <a:p>
            <a:r>
              <a:rPr lang="en-US" dirty="0"/>
              <a:t>Defenses Against Challenges to Designation of DE Law</a:t>
            </a:r>
          </a:p>
        </p:txBody>
      </p:sp>
      <p:sp>
        <p:nvSpPr>
          <p:cNvPr id="3" name="Content Placeholder 2">
            <a:extLst>
              <a:ext uri="{FF2B5EF4-FFF2-40B4-BE49-F238E27FC236}">
                <a16:creationId xmlns:a16="http://schemas.microsoft.com/office/drawing/2014/main" id="{DF878A1C-7E3D-3998-CA18-2145AEFDF7D9}"/>
              </a:ext>
            </a:extLst>
          </p:cNvPr>
          <p:cNvSpPr>
            <a:spLocks noGrp="1"/>
          </p:cNvSpPr>
          <p:nvPr>
            <p:ph type="body" idx="1"/>
          </p:nvPr>
        </p:nvSpPr>
        <p:spPr>
          <a:xfrm>
            <a:off x="619124" y="1678545"/>
            <a:ext cx="9991725" cy="4226955"/>
          </a:xfrm>
        </p:spPr>
        <p:txBody>
          <a:bodyPr>
            <a:normAutofit/>
          </a:bodyPr>
          <a:lstStyle/>
          <a:p>
            <a:r>
              <a:rPr lang="en-US" sz="2800" dirty="0"/>
              <a:t>Existence of Jurisdiction (cont.)</a:t>
            </a:r>
          </a:p>
          <a:p>
            <a:pPr marL="800100" lvl="1" indent="-342900">
              <a:buFont typeface="Arial" panose="020B0604020202020204" pitchFamily="34" charset="0"/>
              <a:buChar char="•"/>
            </a:pPr>
            <a:r>
              <a:rPr lang="en-US" i="1" dirty="0">
                <a:solidFill>
                  <a:schemeClr val="tx1"/>
                </a:solidFill>
              </a:rPr>
              <a:t>Menzies v. Northern Trust Corporation</a:t>
            </a:r>
            <a:r>
              <a:rPr lang="en-US" dirty="0">
                <a:solidFill>
                  <a:schemeClr val="tx1"/>
                </a:solidFill>
              </a:rPr>
              <a:t> (N.D. Ill. 2021):  DE corporate trustee defeats personal jurisdiction </a:t>
            </a:r>
          </a:p>
          <a:p>
            <a:pPr marL="1200150" lvl="2" indent="-285750">
              <a:buFont typeface="Arial" panose="020B0604020202020204" pitchFamily="34" charset="0"/>
              <a:buChar char="•"/>
            </a:pPr>
            <a:r>
              <a:rPr lang="en-US" dirty="0">
                <a:solidFill>
                  <a:schemeClr val="tx1"/>
                </a:solidFill>
              </a:rPr>
              <a:t>NE resident sued IL corporate trustee—Northern Trust—and DE corporate trustee—Christiana Bank—in IL federal court to hold them liable for causing him to participate in illegal tax shelter </a:t>
            </a:r>
          </a:p>
          <a:p>
            <a:pPr marL="1200150" lvl="2" indent="-285750">
              <a:buFont typeface="Arial" panose="020B0604020202020204" pitchFamily="34" charset="0"/>
              <a:buChar char="•"/>
            </a:pPr>
            <a:r>
              <a:rPr lang="en-US" dirty="0">
                <a:solidFill>
                  <a:schemeClr val="tx1"/>
                </a:solidFill>
              </a:rPr>
              <a:t>DE defendant moved to dismiss for lack of personal jurisdiction </a:t>
            </a:r>
          </a:p>
          <a:p>
            <a:pPr lvl="2"/>
            <a:endParaRPr lang="en-US" dirty="0"/>
          </a:p>
          <a:p>
            <a:endParaRPr lang="en-US" dirty="0"/>
          </a:p>
        </p:txBody>
      </p:sp>
    </p:spTree>
    <p:extLst>
      <p:ext uri="{BB962C8B-B14F-4D97-AF65-F5344CB8AC3E}">
        <p14:creationId xmlns:p14="http://schemas.microsoft.com/office/powerpoint/2010/main" val="11927076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8C435E8-750C-6BEB-7A31-829FE127D46B}"/>
              </a:ext>
            </a:extLst>
          </p:cNvPr>
          <p:cNvSpPr>
            <a:spLocks noGrp="1"/>
          </p:cNvSpPr>
          <p:nvPr>
            <p:ph type="title"/>
          </p:nvPr>
        </p:nvSpPr>
        <p:spPr>
          <a:xfrm>
            <a:off x="393700" y="843319"/>
            <a:ext cx="11404600" cy="718782"/>
          </a:xfrm>
        </p:spPr>
        <p:txBody>
          <a:bodyPr>
            <a:noAutofit/>
          </a:bodyPr>
          <a:lstStyle/>
          <a:p>
            <a:r>
              <a:rPr lang="en-US" dirty="0"/>
              <a:t>Defenses Against Challenges to Designation of DE Law</a:t>
            </a:r>
          </a:p>
        </p:txBody>
      </p:sp>
      <p:sp>
        <p:nvSpPr>
          <p:cNvPr id="3" name="Content Placeholder 2">
            <a:extLst>
              <a:ext uri="{FF2B5EF4-FFF2-40B4-BE49-F238E27FC236}">
                <a16:creationId xmlns:a16="http://schemas.microsoft.com/office/drawing/2014/main" id="{1E372F56-9C92-E344-1BAF-0334C3B8466F}"/>
              </a:ext>
            </a:extLst>
          </p:cNvPr>
          <p:cNvSpPr>
            <a:spLocks noGrp="1"/>
          </p:cNvSpPr>
          <p:nvPr>
            <p:ph type="body" idx="1"/>
          </p:nvPr>
        </p:nvSpPr>
        <p:spPr>
          <a:xfrm>
            <a:off x="276225" y="1678545"/>
            <a:ext cx="10334625" cy="4226955"/>
          </a:xfrm>
        </p:spPr>
        <p:txBody>
          <a:bodyPr>
            <a:normAutofit/>
          </a:bodyPr>
          <a:lstStyle/>
          <a:p>
            <a:pPr marL="685800"/>
            <a:r>
              <a:rPr lang="en-US" sz="2800" dirty="0">
                <a:solidFill>
                  <a:schemeClr val="tx1"/>
                </a:solidFill>
              </a:rPr>
              <a:t>Existence of Jurisdiction (cont.)</a:t>
            </a:r>
          </a:p>
          <a:p>
            <a:pPr marL="1200150" lvl="2" indent="-285750">
              <a:buFont typeface="Arial" panose="020B0604020202020204" pitchFamily="34" charset="0"/>
              <a:buChar char="•"/>
            </a:pPr>
            <a:r>
              <a:rPr lang="en-US" sz="2000" i="1" dirty="0">
                <a:solidFill>
                  <a:schemeClr val="tx1"/>
                </a:solidFill>
              </a:rPr>
              <a:t>Menzies </a:t>
            </a:r>
            <a:r>
              <a:rPr lang="en-US" sz="2000" dirty="0">
                <a:solidFill>
                  <a:schemeClr val="tx1"/>
                </a:solidFill>
              </a:rPr>
              <a:t>Case (cont.):</a:t>
            </a:r>
          </a:p>
          <a:p>
            <a:pPr marL="1714500" lvl="3" indent="-342900">
              <a:buFont typeface="Arial" panose="020B0604020202020204" pitchFamily="34" charset="0"/>
              <a:buChar char="•"/>
            </a:pPr>
            <a:r>
              <a:rPr lang="en-US" sz="1800" dirty="0">
                <a:solidFill>
                  <a:schemeClr val="tx1"/>
                </a:solidFill>
              </a:rPr>
              <a:t>Court described DE trustee’s testimony:</a:t>
            </a:r>
          </a:p>
          <a:p>
            <a:pPr marL="2171700" lvl="4"/>
            <a:r>
              <a:rPr lang="en-US" sz="2000" dirty="0">
                <a:solidFill>
                  <a:schemeClr val="tx1"/>
                </a:solidFill>
              </a:rPr>
              <a:t>Olsen states that Christiana is a federally chartered savings association headquartered in DE that maintains no physical presence - no real estate or offices, no physical assets or bank accounts - in Illinois. Olsen also attests that Christiana does not maintain a mailing address or telephone listing in Illinois, does not have a designated agent for service of process in Illinois, and does not target or direct commercial activity to Illinois customers. As to the role it played in Plaintiff’s tax plan, Olsen states that in 2003, Christiana was engaged to create trusts on behalf of Plaintiff, and then acted as trustee of three trusts. According to Olsen, Christiana had no contact with any individual or company in Illinois, including Plaintiff (a Nebraska citizen), in conjunction with its work.</a:t>
            </a:r>
          </a:p>
        </p:txBody>
      </p:sp>
    </p:spTree>
    <p:extLst>
      <p:ext uri="{BB962C8B-B14F-4D97-AF65-F5344CB8AC3E}">
        <p14:creationId xmlns:p14="http://schemas.microsoft.com/office/powerpoint/2010/main" val="41191148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5C2D885-9EA4-E995-E34E-01A0F77F64D7}"/>
              </a:ext>
            </a:extLst>
          </p:cNvPr>
          <p:cNvSpPr>
            <a:spLocks noGrp="1"/>
          </p:cNvSpPr>
          <p:nvPr>
            <p:ph type="title"/>
          </p:nvPr>
        </p:nvSpPr>
        <p:spPr>
          <a:xfrm>
            <a:off x="393699" y="843318"/>
            <a:ext cx="11574249" cy="728307"/>
          </a:xfrm>
        </p:spPr>
        <p:txBody>
          <a:bodyPr>
            <a:noAutofit/>
          </a:bodyPr>
          <a:lstStyle/>
          <a:p>
            <a:r>
              <a:rPr lang="en-US" dirty="0"/>
              <a:t>Defenses Against Challenges to Designation of DE Law</a:t>
            </a:r>
          </a:p>
        </p:txBody>
      </p:sp>
      <p:sp>
        <p:nvSpPr>
          <p:cNvPr id="3" name="Content Placeholder 2">
            <a:extLst>
              <a:ext uri="{FF2B5EF4-FFF2-40B4-BE49-F238E27FC236}">
                <a16:creationId xmlns:a16="http://schemas.microsoft.com/office/drawing/2014/main" id="{BA3879EF-B120-41F7-33E5-B44076594A63}"/>
              </a:ext>
            </a:extLst>
          </p:cNvPr>
          <p:cNvSpPr>
            <a:spLocks noGrp="1"/>
          </p:cNvSpPr>
          <p:nvPr>
            <p:ph type="body" idx="1"/>
          </p:nvPr>
        </p:nvSpPr>
        <p:spPr>
          <a:xfrm>
            <a:off x="161925" y="1678545"/>
            <a:ext cx="10448925" cy="4226955"/>
          </a:xfrm>
        </p:spPr>
        <p:txBody>
          <a:bodyPr>
            <a:normAutofit/>
          </a:bodyPr>
          <a:lstStyle/>
          <a:p>
            <a:pPr marL="800100" lvl="1" indent="-342900">
              <a:buFont typeface="Arial" panose="020B0604020202020204" pitchFamily="34" charset="0"/>
              <a:buChar char="•"/>
            </a:pPr>
            <a:r>
              <a:rPr lang="en-US" sz="2800" dirty="0">
                <a:solidFill>
                  <a:schemeClr val="tx1"/>
                </a:solidFill>
              </a:rPr>
              <a:t>Existence of Jurisdiction (cont.)</a:t>
            </a:r>
          </a:p>
          <a:p>
            <a:pPr marL="1200150" lvl="2" indent="-285750">
              <a:buFont typeface="Arial" panose="020B0604020202020204" pitchFamily="34" charset="0"/>
              <a:buChar char="•"/>
            </a:pPr>
            <a:r>
              <a:rPr lang="en-US" sz="2000" i="1" dirty="0">
                <a:solidFill>
                  <a:schemeClr val="tx1"/>
                </a:solidFill>
              </a:rPr>
              <a:t>Menzies </a:t>
            </a:r>
            <a:r>
              <a:rPr lang="en-US" sz="2000" dirty="0">
                <a:solidFill>
                  <a:schemeClr val="tx1"/>
                </a:solidFill>
              </a:rPr>
              <a:t>Case (cont.): </a:t>
            </a:r>
          </a:p>
          <a:p>
            <a:pPr marL="1714500" lvl="3" indent="-342900">
              <a:buFont typeface="Arial" panose="020B0604020202020204" pitchFamily="34" charset="0"/>
              <a:buChar char="•"/>
            </a:pPr>
            <a:r>
              <a:rPr lang="en-US" sz="2400" dirty="0">
                <a:solidFill>
                  <a:schemeClr val="tx1"/>
                </a:solidFill>
              </a:rPr>
              <a:t>Court granted DE defendant’s motion  </a:t>
            </a:r>
          </a:p>
          <a:p>
            <a:pPr marL="1714500" lvl="3" indent="-342900">
              <a:buFont typeface="Arial" panose="020B0604020202020204" pitchFamily="34" charset="0"/>
              <a:buChar char="•"/>
            </a:pPr>
            <a:r>
              <a:rPr lang="en-US" sz="2400" dirty="0">
                <a:solidFill>
                  <a:schemeClr val="tx1"/>
                </a:solidFill>
              </a:rPr>
              <a:t>Instead of dismissing case, court transferred controversy to DE Federal Court where:</a:t>
            </a:r>
          </a:p>
          <a:p>
            <a:pPr marL="2171700" lvl="4" indent="-342900">
              <a:buFont typeface="Arial" panose="020B0604020202020204" pitchFamily="34" charset="0"/>
              <a:buChar char="•"/>
            </a:pPr>
            <a:r>
              <a:rPr lang="en-US" sz="2400" dirty="0">
                <a:solidFill>
                  <a:schemeClr val="tx1"/>
                </a:solidFill>
              </a:rPr>
              <a:t>Both defendants were incorporated and therefore were subject to general jurisdiction</a:t>
            </a:r>
          </a:p>
          <a:p>
            <a:pPr marL="2171700" lvl="4" indent="-342900">
              <a:buFont typeface="Arial" panose="020B0604020202020204" pitchFamily="34" charset="0"/>
              <a:buChar char="•"/>
            </a:pPr>
            <a:r>
              <a:rPr lang="en-US" sz="2400" dirty="0">
                <a:solidFill>
                  <a:schemeClr val="tx1"/>
                </a:solidFill>
              </a:rPr>
              <a:t>Court held that plaintiff’s breach-of-trust claim was time-barred</a:t>
            </a:r>
          </a:p>
          <a:p>
            <a:pPr marL="2171700" lvl="4" indent="-342900">
              <a:buFont typeface="Arial" panose="020B0604020202020204" pitchFamily="34" charset="0"/>
              <a:buChar char="•"/>
            </a:pPr>
            <a:r>
              <a:rPr lang="en-US" sz="2400" dirty="0">
                <a:solidFill>
                  <a:schemeClr val="tx1"/>
                </a:solidFill>
              </a:rPr>
              <a:t>Court required plaintiff to pay Christiana’s counsel fees</a:t>
            </a:r>
          </a:p>
          <a:p>
            <a:endParaRPr lang="en-US" sz="2800" dirty="0"/>
          </a:p>
        </p:txBody>
      </p:sp>
    </p:spTree>
    <p:extLst>
      <p:ext uri="{BB962C8B-B14F-4D97-AF65-F5344CB8AC3E}">
        <p14:creationId xmlns:p14="http://schemas.microsoft.com/office/powerpoint/2010/main" val="22915919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B4F9E6A-273B-545B-5119-9C6C63D13F12}"/>
              </a:ext>
            </a:extLst>
          </p:cNvPr>
          <p:cNvSpPr>
            <a:spLocks noGrp="1"/>
          </p:cNvSpPr>
          <p:nvPr>
            <p:ph type="title"/>
          </p:nvPr>
        </p:nvSpPr>
        <p:spPr>
          <a:xfrm>
            <a:off x="393700" y="843319"/>
            <a:ext cx="11322050" cy="718782"/>
          </a:xfrm>
        </p:spPr>
        <p:txBody>
          <a:bodyPr>
            <a:noAutofit/>
          </a:bodyPr>
          <a:lstStyle/>
          <a:p>
            <a:r>
              <a:rPr lang="en-US" dirty="0"/>
              <a:t>Defenses Against Challenges to Designation of DE Law</a:t>
            </a:r>
          </a:p>
        </p:txBody>
      </p:sp>
      <p:sp>
        <p:nvSpPr>
          <p:cNvPr id="3" name="Content Placeholder 2">
            <a:extLst>
              <a:ext uri="{FF2B5EF4-FFF2-40B4-BE49-F238E27FC236}">
                <a16:creationId xmlns:a16="http://schemas.microsoft.com/office/drawing/2014/main" id="{DF878A1C-7E3D-3998-CA18-2145AEFDF7D9}"/>
              </a:ext>
            </a:extLst>
          </p:cNvPr>
          <p:cNvSpPr>
            <a:spLocks noGrp="1"/>
          </p:cNvSpPr>
          <p:nvPr>
            <p:ph type="body" idx="1"/>
          </p:nvPr>
        </p:nvSpPr>
        <p:spPr>
          <a:xfrm>
            <a:off x="619124" y="1678545"/>
            <a:ext cx="9991725" cy="4553813"/>
          </a:xfrm>
        </p:spPr>
        <p:txBody>
          <a:bodyPr>
            <a:normAutofit/>
          </a:bodyPr>
          <a:lstStyle/>
          <a:p>
            <a:r>
              <a:rPr lang="en-US" dirty="0"/>
              <a:t>DE Court should exercise Jurisdiction over DE Trust</a:t>
            </a:r>
          </a:p>
          <a:p>
            <a:pPr marL="800100" lvl="1" indent="-342900">
              <a:buFont typeface="Arial" panose="020B0604020202020204" pitchFamily="34" charset="0"/>
              <a:buChar char="•"/>
            </a:pPr>
            <a:r>
              <a:rPr lang="en-US" i="1" dirty="0">
                <a:solidFill>
                  <a:schemeClr val="tx1"/>
                </a:solidFill>
              </a:rPr>
              <a:t>Restatement</a:t>
            </a:r>
            <a:r>
              <a:rPr lang="en-US" dirty="0">
                <a:solidFill>
                  <a:schemeClr val="tx1"/>
                </a:solidFill>
              </a:rPr>
              <a:t> approach – trust of personal property created by Will or inter vivos trust – usually supervised by court of state in which trust is to be administered</a:t>
            </a:r>
          </a:p>
          <a:p>
            <a:pPr marL="800100" lvl="1" indent="-342900">
              <a:buFont typeface="Arial" panose="020B0604020202020204" pitchFamily="34" charset="0"/>
              <a:buChar char="•"/>
            </a:pPr>
            <a:r>
              <a:rPr lang="en-US" i="1" dirty="0">
                <a:solidFill>
                  <a:schemeClr val="tx1"/>
                </a:solidFill>
              </a:rPr>
              <a:t>Restatement</a:t>
            </a:r>
            <a:r>
              <a:rPr lang="en-US" dirty="0">
                <a:solidFill>
                  <a:schemeClr val="tx1"/>
                </a:solidFill>
              </a:rPr>
              <a:t> approach – trust of interest in land created by Will or inter vivos trust – more constrained</a:t>
            </a:r>
          </a:p>
          <a:p>
            <a:pPr marL="800100" lvl="1" indent="-342900">
              <a:buFont typeface="Arial" panose="020B0604020202020204" pitchFamily="34" charset="0"/>
              <a:buChar char="•"/>
            </a:pPr>
            <a:r>
              <a:rPr lang="en-US" dirty="0">
                <a:solidFill>
                  <a:schemeClr val="tx1"/>
                </a:solidFill>
              </a:rPr>
              <a:t>UPC §7-203: </a:t>
            </a:r>
          </a:p>
          <a:p>
            <a:pPr marL="1258888" lvl="2"/>
            <a:r>
              <a:rPr lang="en-US" dirty="0">
                <a:solidFill>
                  <a:schemeClr val="tx1"/>
                </a:solidFill>
              </a:rPr>
              <a:t>The Court will not, over the objection of a party, entertain proceedings under Section 7-201 involving a trust registered or having its principal place of administration in another state, unless: </a:t>
            </a:r>
          </a:p>
          <a:p>
            <a:pPr marL="1716088" lvl="3"/>
            <a:r>
              <a:rPr lang="en-US" dirty="0">
                <a:solidFill>
                  <a:schemeClr val="tx1"/>
                </a:solidFill>
              </a:rPr>
              <a:t>(1)  when all appropriate parties could not be bound by litigation in the courts of the state where the trust is registered or has its principal place of administration or </a:t>
            </a:r>
          </a:p>
          <a:p>
            <a:pPr marL="1716088" lvl="3"/>
            <a:r>
              <a:rPr lang="en-US" dirty="0">
                <a:solidFill>
                  <a:schemeClr val="tx1"/>
                </a:solidFill>
              </a:rPr>
              <a:t>(2)  when the interests of justice otherwise would seriously be impaired.  The Court may condition a stay or dismissal of a proceeding under this section on the consent of any party to jurisdiction of the state in which the trust is registered or has its principal place of business, or the Court may grant a continuance or enter any other appropriate order.</a:t>
            </a:r>
          </a:p>
        </p:txBody>
      </p:sp>
    </p:spTree>
    <p:extLst>
      <p:ext uri="{BB962C8B-B14F-4D97-AF65-F5344CB8AC3E}">
        <p14:creationId xmlns:p14="http://schemas.microsoft.com/office/powerpoint/2010/main" val="1347075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6FF5E39-9718-B931-8248-67F7A3075BD1}"/>
              </a:ext>
            </a:extLst>
          </p:cNvPr>
          <p:cNvSpPr>
            <a:spLocks noGrp="1"/>
          </p:cNvSpPr>
          <p:nvPr>
            <p:ph type="title"/>
          </p:nvPr>
        </p:nvSpPr>
        <p:spPr>
          <a:xfrm>
            <a:off x="409575" y="843318"/>
            <a:ext cx="10639425" cy="838199"/>
          </a:xfrm>
        </p:spPr>
        <p:txBody>
          <a:bodyPr vert="horz" lIns="91440" tIns="45720" rIns="91440" bIns="45720" rtlCol="0" anchor="ctr">
            <a:normAutofit/>
          </a:bodyPr>
          <a:lstStyle/>
          <a:p>
            <a:r>
              <a:rPr lang="en-US" sz="3600" dirty="0"/>
              <a:t>Introduction</a:t>
            </a:r>
          </a:p>
        </p:txBody>
      </p:sp>
      <p:sp>
        <p:nvSpPr>
          <p:cNvPr id="3" name="Content Placeholder 2">
            <a:extLst>
              <a:ext uri="{FF2B5EF4-FFF2-40B4-BE49-F238E27FC236}">
                <a16:creationId xmlns:a16="http://schemas.microsoft.com/office/drawing/2014/main" id="{1BC95C59-453B-32A4-524A-A0B7FA9386E1}"/>
              </a:ext>
            </a:extLst>
          </p:cNvPr>
          <p:cNvSpPr>
            <a:spLocks noGrp="1"/>
          </p:cNvSpPr>
          <p:nvPr>
            <p:ph type="body" idx="1"/>
          </p:nvPr>
        </p:nvSpPr>
        <p:spPr>
          <a:xfrm>
            <a:off x="619125" y="1678545"/>
            <a:ext cx="10429875" cy="4226955"/>
          </a:xfrm>
        </p:spPr>
        <p:txBody>
          <a:bodyPr>
            <a:noAutofit/>
          </a:bodyPr>
          <a:lstStyle/>
          <a:p>
            <a:r>
              <a:rPr lang="en-US" sz="2400" dirty="0">
                <a:effectLst/>
                <a:ea typeface="Times New Roman" panose="02020603050405020304" pitchFamily="18" charset="0"/>
              </a:rPr>
              <a:t>Whenever someone is creating trust, Will or inter vivos instrument should designate DE law to govern various aspects of trust’s operation </a:t>
            </a:r>
            <a:endParaRPr lang="en-US" sz="2000" dirty="0"/>
          </a:p>
          <a:p>
            <a:r>
              <a:rPr lang="en-US" sz="2400" dirty="0">
                <a:effectLst/>
                <a:ea typeface="Times New Roman" panose="02020603050405020304" pitchFamily="18" charset="0"/>
              </a:rPr>
              <a:t>If law of testator’s or trustor’s domicile and DE law differ, conflict-of-laws analysis is necessary</a:t>
            </a:r>
          </a:p>
          <a:p>
            <a:r>
              <a:rPr lang="en-US" sz="2400" dirty="0">
                <a:ea typeface="Times New Roman" panose="02020603050405020304" pitchFamily="18" charset="0"/>
              </a:rPr>
              <a:t>Conflict-of-laws authorities:</a:t>
            </a:r>
          </a:p>
          <a:p>
            <a:pPr marL="800100" lvl="1" indent="-342900">
              <a:buFont typeface="Arial" panose="020B0604020202020204" pitchFamily="34" charset="0"/>
              <a:buChar char="•"/>
            </a:pPr>
            <a:r>
              <a:rPr lang="en-US" dirty="0">
                <a:solidFill>
                  <a:schemeClr val="tx1"/>
                </a:solidFill>
                <a:effectLst/>
                <a:ea typeface="Times New Roman" panose="02020603050405020304" pitchFamily="18" charset="0"/>
              </a:rPr>
              <a:t>Restatement (Second) of Conflict of Laws (“</a:t>
            </a:r>
            <a:r>
              <a:rPr lang="en-US" i="1" dirty="0">
                <a:solidFill>
                  <a:schemeClr val="tx1"/>
                </a:solidFill>
                <a:effectLst/>
                <a:ea typeface="Times New Roman" panose="02020603050405020304" pitchFamily="18" charset="0"/>
              </a:rPr>
              <a:t>Restatement</a:t>
            </a:r>
            <a:r>
              <a:rPr lang="en-US" dirty="0">
                <a:solidFill>
                  <a:schemeClr val="tx1"/>
                </a:solidFill>
                <a:effectLst/>
                <a:ea typeface="Times New Roman" panose="02020603050405020304" pitchFamily="18" charset="0"/>
              </a:rPr>
              <a:t>”) §</a:t>
            </a:r>
            <a:r>
              <a:rPr lang="en-US" dirty="0">
                <a:solidFill>
                  <a:schemeClr val="tx1"/>
                </a:solidFill>
                <a:ea typeface="Times New Roman" panose="02020603050405020304" pitchFamily="18" charset="0"/>
              </a:rPr>
              <a:t>§2</a:t>
            </a:r>
            <a:r>
              <a:rPr lang="en-US" dirty="0">
                <a:solidFill>
                  <a:schemeClr val="tx1"/>
                </a:solidFill>
                <a:effectLst/>
                <a:ea typeface="Times New Roman" panose="02020603050405020304" pitchFamily="18" charset="0"/>
              </a:rPr>
              <a:t>67-282 </a:t>
            </a:r>
          </a:p>
          <a:p>
            <a:pPr marL="800100" lvl="1" indent="-342900">
              <a:buFont typeface="Arial" panose="020B0604020202020204" pitchFamily="34" charset="0"/>
              <a:buChar char="•"/>
            </a:pPr>
            <a:r>
              <a:rPr lang="en-US" dirty="0">
                <a:solidFill>
                  <a:schemeClr val="tx1"/>
                </a:solidFill>
                <a:ea typeface="Times New Roman" panose="02020603050405020304" pitchFamily="18" charset="0"/>
              </a:rPr>
              <a:t>Uniform Probate Code (“UPC”) §2-703 </a:t>
            </a:r>
          </a:p>
          <a:p>
            <a:pPr marL="800100" lvl="1" indent="-342900">
              <a:buFont typeface="Arial" panose="020B0604020202020204" pitchFamily="34" charset="0"/>
              <a:buChar char="•"/>
            </a:pPr>
            <a:r>
              <a:rPr lang="en-US" dirty="0">
                <a:solidFill>
                  <a:schemeClr val="tx1"/>
                </a:solidFill>
                <a:effectLst/>
                <a:ea typeface="Times New Roman" panose="02020603050405020304" pitchFamily="18" charset="0"/>
              </a:rPr>
              <a:t>Uniform Trust Code (“UTC”) §§ 107, 108, 202 </a:t>
            </a:r>
          </a:p>
          <a:p>
            <a:pPr marL="800100" lvl="1" indent="-342900">
              <a:buFont typeface="Arial" panose="020B0604020202020204" pitchFamily="34" charset="0"/>
              <a:buChar char="•"/>
            </a:pPr>
            <a:r>
              <a:rPr lang="en-US" dirty="0">
                <a:solidFill>
                  <a:schemeClr val="tx1"/>
                </a:solidFill>
                <a:ea typeface="Times New Roman" panose="02020603050405020304" pitchFamily="18" charset="0"/>
              </a:rPr>
              <a:t>Scott and Ascher on Trusts (chapters 44-46)</a:t>
            </a:r>
          </a:p>
          <a:p>
            <a:pPr marL="800100" lvl="1" indent="-342900">
              <a:buFont typeface="Arial" panose="020B0604020202020204" pitchFamily="34" charset="0"/>
              <a:buChar char="•"/>
            </a:pPr>
            <a:r>
              <a:rPr lang="en-US" dirty="0">
                <a:solidFill>
                  <a:schemeClr val="tx1"/>
                </a:solidFill>
                <a:effectLst/>
                <a:ea typeface="Times New Roman" panose="02020603050405020304" pitchFamily="18" charset="0"/>
              </a:rPr>
              <a:t>Bogert, </a:t>
            </a:r>
            <a:r>
              <a:rPr lang="en-US" i="1" dirty="0">
                <a:solidFill>
                  <a:schemeClr val="tx1"/>
                </a:solidFill>
                <a:effectLst/>
                <a:ea typeface="Times New Roman" panose="02020603050405020304" pitchFamily="18" charset="0"/>
              </a:rPr>
              <a:t>Trusts &amp;Trustees</a:t>
            </a:r>
            <a:r>
              <a:rPr lang="en-US" dirty="0">
                <a:solidFill>
                  <a:schemeClr val="tx1"/>
                </a:solidFill>
                <a:effectLst/>
                <a:ea typeface="Times New Roman" panose="02020603050405020304" pitchFamily="18" charset="0"/>
              </a:rPr>
              <a:t>, §§ 291-301</a:t>
            </a:r>
          </a:p>
        </p:txBody>
      </p:sp>
    </p:spTree>
    <p:extLst>
      <p:ext uri="{BB962C8B-B14F-4D97-AF65-F5344CB8AC3E}">
        <p14:creationId xmlns:p14="http://schemas.microsoft.com/office/powerpoint/2010/main" val="2362819571"/>
      </p:ext>
    </p:extLst>
  </p:cSld>
  <p:clrMapOvr>
    <a:masterClrMapping/>
  </p:clrMapOvr>
  <p:transition spd="slow">
    <p:push/>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B4F9E6A-273B-545B-5119-9C6C63D13F12}"/>
              </a:ext>
            </a:extLst>
          </p:cNvPr>
          <p:cNvSpPr>
            <a:spLocks noGrp="1"/>
          </p:cNvSpPr>
          <p:nvPr>
            <p:ph type="title"/>
          </p:nvPr>
        </p:nvSpPr>
        <p:spPr>
          <a:xfrm>
            <a:off x="393700" y="843318"/>
            <a:ext cx="11404600" cy="728307"/>
          </a:xfrm>
        </p:spPr>
        <p:txBody>
          <a:bodyPr>
            <a:normAutofit/>
          </a:bodyPr>
          <a:lstStyle/>
          <a:p>
            <a:r>
              <a:rPr lang="en-US" dirty="0"/>
              <a:t>Defenses Against Challenges to Designation of DE Law</a:t>
            </a:r>
          </a:p>
        </p:txBody>
      </p:sp>
      <p:sp>
        <p:nvSpPr>
          <p:cNvPr id="3" name="Content Placeholder 2">
            <a:extLst>
              <a:ext uri="{FF2B5EF4-FFF2-40B4-BE49-F238E27FC236}">
                <a16:creationId xmlns:a16="http://schemas.microsoft.com/office/drawing/2014/main" id="{DF878A1C-7E3D-3998-CA18-2145AEFDF7D9}"/>
              </a:ext>
            </a:extLst>
          </p:cNvPr>
          <p:cNvSpPr>
            <a:spLocks noGrp="1"/>
          </p:cNvSpPr>
          <p:nvPr>
            <p:ph type="body" idx="1"/>
          </p:nvPr>
        </p:nvSpPr>
        <p:spPr>
          <a:xfrm>
            <a:off x="619125" y="1678545"/>
            <a:ext cx="9991724" cy="4226955"/>
          </a:xfrm>
        </p:spPr>
        <p:txBody>
          <a:bodyPr>
            <a:noAutofit/>
          </a:bodyPr>
          <a:lstStyle/>
          <a:p>
            <a:r>
              <a:rPr lang="en-US" sz="2800" dirty="0"/>
              <a:t>DE Court should exercise Jurisdiction over DE Trusts (cont.)</a:t>
            </a:r>
          </a:p>
          <a:p>
            <a:pPr marL="800100" lvl="1" indent="-342900">
              <a:buFont typeface="Arial" panose="020B0604020202020204" pitchFamily="34" charset="0"/>
              <a:buChar char="•"/>
            </a:pPr>
            <a:r>
              <a:rPr lang="en-US" sz="2400" dirty="0">
                <a:solidFill>
                  <a:schemeClr val="tx1"/>
                </a:solidFill>
              </a:rPr>
              <a:t>UTC:</a:t>
            </a:r>
          </a:p>
          <a:p>
            <a:pPr marL="1200150" lvl="2" indent="-285750">
              <a:buFont typeface="Arial" panose="020B0604020202020204" pitchFamily="34" charset="0"/>
              <a:buChar char="•"/>
            </a:pPr>
            <a:r>
              <a:rPr lang="en-US" sz="2000" dirty="0">
                <a:solidFill>
                  <a:schemeClr val="tx1"/>
                </a:solidFill>
              </a:rPr>
              <a:t>§ 202 (Jurisdiction over Trustee and Beneficiary)provides: </a:t>
            </a:r>
          </a:p>
          <a:p>
            <a:pPr lvl="3"/>
            <a:r>
              <a:rPr lang="en-US" sz="1400" kern="0" dirty="0">
                <a:solidFill>
                  <a:schemeClr val="tx1"/>
                </a:solidFill>
                <a:effectLst/>
                <a:ea typeface="Times New Roman" panose="02020603050405020304" pitchFamily="18" charset="0"/>
                <a:cs typeface="Times New Roman" panose="02020603050405020304" pitchFamily="18" charset="0"/>
              </a:rPr>
              <a:t>(a) By accepting the trusteeship of a trust having its principal place of administration in this State or by moving the principal place of administration to this State, the trustee submits personally to the jurisdiction of the courts of this State regarding any matter involving the trust.</a:t>
            </a:r>
            <a:endParaRPr lang="en-US" sz="1400" kern="100" dirty="0">
              <a:solidFill>
                <a:schemeClr val="tx1"/>
              </a:solidFill>
              <a:effectLst/>
              <a:ea typeface="Times New Roman" panose="02020603050405020304" pitchFamily="18" charset="0"/>
              <a:cs typeface="Times New Roman" panose="02020603050405020304" pitchFamily="18" charset="0"/>
            </a:endParaRPr>
          </a:p>
          <a:p>
            <a:pPr lvl="3" algn="just">
              <a:lnSpc>
                <a:spcPct val="107000"/>
              </a:lnSpc>
              <a:spcBef>
                <a:spcPts val="0"/>
              </a:spcBef>
            </a:pPr>
            <a:r>
              <a:rPr lang="en-US" sz="1400" kern="0" dirty="0">
                <a:solidFill>
                  <a:schemeClr val="tx1"/>
                </a:solidFill>
                <a:effectLst/>
                <a:ea typeface="Times New Roman" panose="02020603050405020304" pitchFamily="18" charset="0"/>
                <a:cs typeface="Times New Roman" panose="02020603050405020304" pitchFamily="18" charset="0"/>
              </a:rPr>
              <a:t>(b) With respect to their interests in the trust, the beneficiaries of a trust having its principal place of administration in this State are subject to the jurisdiction of the courts of this State regarding any matter involving the trust. By accepting a distribution from such a trust, the recipient submits personally to the jurisdiction of the courts of this State regarding any matter involving the trust.</a:t>
            </a:r>
            <a:endParaRPr lang="en-US" sz="1400" kern="100" dirty="0">
              <a:solidFill>
                <a:schemeClr val="tx1"/>
              </a:solidFill>
              <a:effectLst/>
              <a:ea typeface="Times New Roman" panose="02020603050405020304" pitchFamily="18" charset="0"/>
              <a:cs typeface="Times New Roman" panose="02020603050405020304" pitchFamily="18" charset="0"/>
            </a:endParaRPr>
          </a:p>
          <a:p>
            <a:pPr marL="1200150" lvl="2" indent="-285750">
              <a:buFont typeface="Arial" panose="020B0604020202020204" pitchFamily="34" charset="0"/>
              <a:buChar char="•"/>
            </a:pPr>
            <a:r>
              <a:rPr lang="en-US" sz="2000" dirty="0">
                <a:solidFill>
                  <a:schemeClr val="tx1"/>
                </a:solidFill>
              </a:rPr>
              <a:t>§ 108(a) (Principal Place of Administration): Quoted on slide 19, above</a:t>
            </a:r>
          </a:p>
        </p:txBody>
      </p:sp>
    </p:spTree>
    <p:extLst>
      <p:ext uri="{BB962C8B-B14F-4D97-AF65-F5344CB8AC3E}">
        <p14:creationId xmlns:p14="http://schemas.microsoft.com/office/powerpoint/2010/main" val="450840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D6E2A26-0220-7B7C-C199-498E40705AEE}"/>
              </a:ext>
            </a:extLst>
          </p:cNvPr>
          <p:cNvSpPr>
            <a:spLocks noGrp="1"/>
          </p:cNvSpPr>
          <p:nvPr>
            <p:ph type="title"/>
          </p:nvPr>
        </p:nvSpPr>
        <p:spPr>
          <a:xfrm>
            <a:off x="393700" y="843318"/>
            <a:ext cx="10826750" cy="747357"/>
          </a:xfrm>
        </p:spPr>
        <p:txBody>
          <a:bodyPr>
            <a:normAutofit/>
          </a:bodyPr>
          <a:lstStyle/>
          <a:p>
            <a:r>
              <a:rPr lang="en-US" dirty="0"/>
              <a:t>Defenses Against Challenges to Designation of DE Law</a:t>
            </a:r>
          </a:p>
        </p:txBody>
      </p:sp>
      <p:sp>
        <p:nvSpPr>
          <p:cNvPr id="3" name="Content Placeholder 2">
            <a:extLst>
              <a:ext uri="{FF2B5EF4-FFF2-40B4-BE49-F238E27FC236}">
                <a16:creationId xmlns:a16="http://schemas.microsoft.com/office/drawing/2014/main" id="{80BF1F61-7C17-BCDF-4C1F-D8C9C64062C3}"/>
              </a:ext>
            </a:extLst>
          </p:cNvPr>
          <p:cNvSpPr>
            <a:spLocks noGrp="1"/>
          </p:cNvSpPr>
          <p:nvPr>
            <p:ph type="body" idx="1"/>
          </p:nvPr>
        </p:nvSpPr>
        <p:spPr>
          <a:xfrm>
            <a:off x="609600" y="1678545"/>
            <a:ext cx="10001250" cy="4226955"/>
          </a:xfrm>
        </p:spPr>
        <p:txBody>
          <a:bodyPr/>
          <a:lstStyle/>
          <a:p>
            <a:r>
              <a:rPr lang="en-US" sz="2800" dirty="0"/>
              <a:t>DE Law Should Apply </a:t>
            </a:r>
          </a:p>
          <a:p>
            <a:pPr marL="800100" lvl="1" indent="-342900">
              <a:buFont typeface="Arial" panose="020B0604020202020204" pitchFamily="34" charset="0"/>
              <a:buChar char="•"/>
            </a:pPr>
            <a:r>
              <a:rPr lang="en-US" dirty="0">
                <a:solidFill>
                  <a:schemeClr val="tx1"/>
                </a:solidFill>
              </a:rPr>
              <a:t>Restatement approach – trust of moveables created by Will or inter </a:t>
            </a:r>
            <a:r>
              <a:rPr lang="en-US" dirty="0" err="1">
                <a:solidFill>
                  <a:schemeClr val="tx1"/>
                </a:solidFill>
              </a:rPr>
              <a:t>vivos</a:t>
            </a:r>
            <a:r>
              <a:rPr lang="en-US" dirty="0">
                <a:solidFill>
                  <a:schemeClr val="tx1"/>
                </a:solidFill>
              </a:rPr>
              <a:t> trust, see above </a:t>
            </a:r>
          </a:p>
          <a:p>
            <a:pPr marL="800100" lvl="1" indent="-342900">
              <a:buFont typeface="Arial" panose="020B0604020202020204" pitchFamily="34" charset="0"/>
              <a:buChar char="•"/>
            </a:pPr>
            <a:r>
              <a:rPr lang="en-US" dirty="0">
                <a:solidFill>
                  <a:schemeClr val="tx1"/>
                </a:solidFill>
              </a:rPr>
              <a:t>Restatement approach –  trust of land created by Will or inter </a:t>
            </a:r>
            <a:r>
              <a:rPr lang="en-US" dirty="0" err="1">
                <a:solidFill>
                  <a:schemeClr val="tx1"/>
                </a:solidFill>
              </a:rPr>
              <a:t>vivos</a:t>
            </a:r>
            <a:r>
              <a:rPr lang="en-US" dirty="0">
                <a:solidFill>
                  <a:schemeClr val="tx1"/>
                </a:solidFill>
              </a:rPr>
              <a:t> trust, see above</a:t>
            </a:r>
          </a:p>
          <a:p>
            <a:pPr marL="800100" lvl="1" indent="-342900">
              <a:buFont typeface="Arial" panose="020B0604020202020204" pitchFamily="34" charset="0"/>
              <a:buChar char="•"/>
            </a:pPr>
            <a:r>
              <a:rPr lang="en-US" dirty="0">
                <a:solidFill>
                  <a:schemeClr val="tx1"/>
                </a:solidFill>
              </a:rPr>
              <a:t>UPC approach, see above</a:t>
            </a:r>
          </a:p>
          <a:p>
            <a:pPr marL="800100" lvl="1" indent="-342900">
              <a:buFont typeface="Arial" panose="020B0604020202020204" pitchFamily="34" charset="0"/>
              <a:buChar char="•"/>
            </a:pPr>
            <a:r>
              <a:rPr lang="en-US" dirty="0">
                <a:solidFill>
                  <a:schemeClr val="tx1"/>
                </a:solidFill>
              </a:rPr>
              <a:t>UTC approach – trust of moveables or land created by Will or inter </a:t>
            </a:r>
            <a:r>
              <a:rPr lang="en-US" dirty="0" err="1">
                <a:solidFill>
                  <a:schemeClr val="tx1"/>
                </a:solidFill>
              </a:rPr>
              <a:t>vivos</a:t>
            </a:r>
            <a:r>
              <a:rPr lang="en-US" dirty="0">
                <a:solidFill>
                  <a:schemeClr val="tx1"/>
                </a:solidFill>
              </a:rPr>
              <a:t> trust, see above</a:t>
            </a:r>
          </a:p>
          <a:p>
            <a:pPr marL="457200" lvl="1" indent="0">
              <a:buNone/>
            </a:pPr>
            <a:endParaRPr lang="en-US" dirty="0"/>
          </a:p>
          <a:p>
            <a:pPr marL="0" indent="0">
              <a:buNone/>
            </a:pPr>
            <a:endParaRPr lang="en-US" dirty="0"/>
          </a:p>
        </p:txBody>
      </p:sp>
    </p:spTree>
    <p:extLst>
      <p:ext uri="{BB962C8B-B14F-4D97-AF65-F5344CB8AC3E}">
        <p14:creationId xmlns:p14="http://schemas.microsoft.com/office/powerpoint/2010/main" val="2315770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17B2424-2FBD-31C1-97D8-848BF788B75E}"/>
              </a:ext>
            </a:extLst>
          </p:cNvPr>
          <p:cNvSpPr>
            <a:spLocks noGrp="1"/>
          </p:cNvSpPr>
          <p:nvPr>
            <p:ph type="title"/>
          </p:nvPr>
        </p:nvSpPr>
        <p:spPr>
          <a:xfrm>
            <a:off x="393700" y="952501"/>
            <a:ext cx="11404600" cy="1095374"/>
          </a:xfrm>
        </p:spPr>
        <p:txBody>
          <a:bodyPr>
            <a:noAutofit/>
          </a:bodyPr>
          <a:lstStyle/>
          <a:p>
            <a:r>
              <a:rPr lang="en-US" dirty="0"/>
              <a:t>Defenses Against Challenges to Designation of DE Law</a:t>
            </a:r>
            <a:br>
              <a:rPr lang="en-US" dirty="0"/>
            </a:br>
            <a:endParaRPr lang="en-US" dirty="0"/>
          </a:p>
        </p:txBody>
      </p:sp>
      <p:sp>
        <p:nvSpPr>
          <p:cNvPr id="3" name="Content Placeholder 2">
            <a:extLst>
              <a:ext uri="{FF2B5EF4-FFF2-40B4-BE49-F238E27FC236}">
                <a16:creationId xmlns:a16="http://schemas.microsoft.com/office/drawing/2014/main" id="{F40ED7E8-FB02-4181-CA26-93154AEF6FBC}"/>
              </a:ext>
            </a:extLst>
          </p:cNvPr>
          <p:cNvSpPr>
            <a:spLocks noGrp="1"/>
          </p:cNvSpPr>
          <p:nvPr>
            <p:ph type="body" idx="1"/>
          </p:nvPr>
        </p:nvSpPr>
        <p:spPr>
          <a:xfrm>
            <a:off x="619124" y="1678545"/>
            <a:ext cx="9991725" cy="4226955"/>
          </a:xfrm>
        </p:spPr>
        <p:txBody>
          <a:bodyPr/>
          <a:lstStyle/>
          <a:p>
            <a:r>
              <a:rPr lang="en-US" sz="2800" dirty="0"/>
              <a:t>DE Court Might Not Have to Give Full Faith and Credit to Judgment of Home State Court </a:t>
            </a:r>
          </a:p>
          <a:p>
            <a:pPr marL="800100" lvl="1" indent="-342900">
              <a:buFont typeface="Arial" panose="020B0604020202020204" pitchFamily="34" charset="0"/>
              <a:buChar char="•"/>
            </a:pPr>
            <a:r>
              <a:rPr lang="en-US" dirty="0">
                <a:solidFill>
                  <a:schemeClr val="tx1"/>
                </a:solidFill>
              </a:rPr>
              <a:t>Home state court should defer to DE court on issue involving DE trust  </a:t>
            </a:r>
          </a:p>
          <a:p>
            <a:pPr marL="800100" lvl="1" indent="-342900">
              <a:buFont typeface="Arial" panose="020B0604020202020204" pitchFamily="34" charset="0"/>
              <a:buChar char="•"/>
            </a:pPr>
            <a:r>
              <a:rPr lang="en-US" dirty="0">
                <a:solidFill>
                  <a:schemeClr val="tx1"/>
                </a:solidFill>
              </a:rPr>
              <a:t>DE court might not have to respect decision of home state court</a:t>
            </a:r>
          </a:p>
          <a:p>
            <a:pPr marL="457200" lvl="1" indent="0">
              <a:buNone/>
            </a:pPr>
            <a:endParaRPr lang="en-US" dirty="0"/>
          </a:p>
          <a:p>
            <a:endParaRPr lang="en-US" dirty="0"/>
          </a:p>
        </p:txBody>
      </p:sp>
    </p:spTree>
    <p:extLst>
      <p:ext uri="{BB962C8B-B14F-4D97-AF65-F5344CB8AC3E}">
        <p14:creationId xmlns:p14="http://schemas.microsoft.com/office/powerpoint/2010/main" val="7408023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564A9-FF44-8811-EF3F-9A004D426754}"/>
              </a:ext>
            </a:extLst>
          </p:cNvPr>
          <p:cNvSpPr>
            <a:spLocks noGrp="1"/>
          </p:cNvSpPr>
          <p:nvPr>
            <p:ph type="title"/>
          </p:nvPr>
        </p:nvSpPr>
        <p:spPr>
          <a:xfrm>
            <a:off x="381000" y="466724"/>
            <a:ext cx="10401441" cy="1034049"/>
          </a:xfrm>
        </p:spPr>
        <p:txBody>
          <a:bodyPr vert="horz" lIns="91440" tIns="45720" rIns="91440" bIns="45720" rtlCol="0" anchor="ctr">
            <a:normAutofit/>
          </a:bodyPr>
          <a:lstStyle/>
          <a:p>
            <a:r>
              <a:rPr lang="en-US" sz="3600" dirty="0"/>
              <a:t>Restatement – DE and Other Applications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1CBBB751-A868-2E7A-451E-27AA7506A1C6}"/>
              </a:ext>
            </a:extLst>
          </p:cNvPr>
          <p:cNvSpPr>
            <a:spLocks noGrp="1"/>
          </p:cNvSpPr>
          <p:nvPr>
            <p:ph idx="4294967295"/>
          </p:nvPr>
        </p:nvSpPr>
        <p:spPr>
          <a:xfrm>
            <a:off x="611945" y="1409700"/>
            <a:ext cx="10064750" cy="4442412"/>
          </a:xfrm>
        </p:spPr>
        <p:txBody>
          <a:bodyPr>
            <a:normAutofit/>
          </a:bodyPr>
          <a:lstStyle/>
          <a:p>
            <a:r>
              <a:rPr lang="en-US" sz="2800" i="1" dirty="0" err="1"/>
              <a:t>Peierls</a:t>
            </a:r>
            <a:r>
              <a:rPr lang="en-US" sz="2800" dirty="0"/>
              <a:t> Cases </a:t>
            </a:r>
          </a:p>
          <a:p>
            <a:pPr lvl="1"/>
            <a:r>
              <a:rPr lang="en-US" dirty="0"/>
              <a:t>On October 4, 2013, DE Supreme Court issued following three decisions involving Peierls family trusts:</a:t>
            </a:r>
          </a:p>
          <a:p>
            <a:pPr marL="914400" lvl="2" indent="0">
              <a:buNone/>
            </a:pPr>
            <a:r>
              <a:rPr lang="en-US" dirty="0"/>
              <a:t>•  </a:t>
            </a:r>
            <a:r>
              <a:rPr lang="en-US" i="1" dirty="0"/>
              <a:t>In re Peierls Family Testamentary Trusts </a:t>
            </a:r>
            <a:r>
              <a:rPr lang="en-US" dirty="0"/>
              <a:t>(“</a:t>
            </a:r>
            <a:r>
              <a:rPr lang="en-US" i="1" dirty="0"/>
              <a:t>Peierls I</a:t>
            </a:r>
            <a:r>
              <a:rPr lang="en-US" dirty="0"/>
              <a:t>”) </a:t>
            </a:r>
          </a:p>
          <a:p>
            <a:pPr marL="914400" lvl="2" indent="0">
              <a:buNone/>
            </a:pPr>
            <a:r>
              <a:rPr lang="en-US" dirty="0"/>
              <a:t>•  </a:t>
            </a:r>
            <a:r>
              <a:rPr lang="en-US" i="1" dirty="0"/>
              <a:t>In re Peierls Charitable Lead Unitrust </a:t>
            </a:r>
            <a:r>
              <a:rPr lang="en-US" dirty="0"/>
              <a:t>(“</a:t>
            </a:r>
            <a:r>
              <a:rPr lang="en-US" i="1" dirty="0"/>
              <a:t>Peierls II</a:t>
            </a:r>
            <a:r>
              <a:rPr lang="en-US" dirty="0"/>
              <a:t>”) </a:t>
            </a:r>
          </a:p>
          <a:p>
            <a:pPr marL="914400" lvl="2" indent="0">
              <a:buNone/>
            </a:pPr>
            <a:r>
              <a:rPr lang="en-US" dirty="0"/>
              <a:t>•  </a:t>
            </a:r>
            <a:r>
              <a:rPr lang="en-US" i="1" dirty="0"/>
              <a:t>In re Peierls Family Inter Vivos Trusts</a:t>
            </a:r>
            <a:r>
              <a:rPr lang="en-US" dirty="0"/>
              <a:t> (“</a:t>
            </a:r>
            <a:r>
              <a:rPr lang="en-US" i="1" dirty="0"/>
              <a:t>Peierls III</a:t>
            </a:r>
            <a:r>
              <a:rPr lang="en-US" dirty="0"/>
              <a:t>”) </a:t>
            </a:r>
          </a:p>
          <a:p>
            <a:pPr lvl="1"/>
            <a:r>
              <a:rPr lang="en-US" dirty="0"/>
              <a:t>Among other things:</a:t>
            </a:r>
          </a:p>
          <a:p>
            <a:pPr lvl="2"/>
            <a:r>
              <a:rPr lang="en-US" i="1" dirty="0" err="1"/>
              <a:t>Peierls</a:t>
            </a:r>
            <a:r>
              <a:rPr lang="en-US" i="1" dirty="0"/>
              <a:t> I</a:t>
            </a:r>
            <a:r>
              <a:rPr lang="en-US" dirty="0"/>
              <a:t> confirmed that DE courts follow </a:t>
            </a:r>
            <a:r>
              <a:rPr lang="en-US" i="1" dirty="0"/>
              <a:t>Restatement</a:t>
            </a:r>
            <a:r>
              <a:rPr lang="en-US" dirty="0"/>
              <a:t> on whether DE court has and should exercise jurisdiction in matter involving trust </a:t>
            </a:r>
          </a:p>
          <a:p>
            <a:pPr lvl="2"/>
            <a:r>
              <a:rPr lang="en-US" i="1" dirty="0"/>
              <a:t>Peierls III </a:t>
            </a:r>
            <a:r>
              <a:rPr lang="en-US" dirty="0"/>
              <a:t>confirmed that DE court consults </a:t>
            </a:r>
            <a:r>
              <a:rPr lang="en-US" i="1" dirty="0"/>
              <a:t>Restatement</a:t>
            </a:r>
            <a:r>
              <a:rPr lang="en-US" dirty="0"/>
              <a:t> to determine when DE law applies</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30627063"/>
      </p:ext>
    </p:extLst>
  </p:cSld>
  <p:clrMapOvr>
    <a:masterClrMapping/>
  </p:clrMapOvr>
  <p:transition spd="slow">
    <p:push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AC543-6BAB-5948-AD07-C588A65D966E}"/>
              </a:ext>
            </a:extLst>
          </p:cNvPr>
          <p:cNvSpPr>
            <a:spLocks noGrp="1"/>
          </p:cNvSpPr>
          <p:nvPr>
            <p:ph type="title"/>
          </p:nvPr>
        </p:nvSpPr>
        <p:spPr>
          <a:xfrm>
            <a:off x="381000" y="466724"/>
            <a:ext cx="10401441" cy="1034049"/>
          </a:xfrm>
        </p:spPr>
        <p:txBody>
          <a:bodyPr vert="horz" lIns="91440" tIns="45720" rIns="91440" bIns="45720" rtlCol="0" anchor="ctr">
            <a:normAutofit/>
          </a:bodyPr>
          <a:lstStyle/>
          <a:p>
            <a:r>
              <a:rPr lang="en-US" sz="3600" dirty="0"/>
              <a:t>Restatement – DE and Other Applications</a:t>
            </a:r>
          </a:p>
        </p:txBody>
      </p:sp>
      <p:sp>
        <p:nvSpPr>
          <p:cNvPr id="4" name="Slide Number Placeholder 3">
            <a:extLst>
              <a:ext uri="{FF2B5EF4-FFF2-40B4-BE49-F238E27FC236}">
                <a16:creationId xmlns:a16="http://schemas.microsoft.com/office/drawing/2014/main" id="{8D3B6804-E7EA-085E-B051-976B9E145E6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7B547C2E-959B-3D04-123A-A7886C3946AE}"/>
              </a:ext>
            </a:extLst>
          </p:cNvPr>
          <p:cNvSpPr>
            <a:spLocks noGrp="1"/>
          </p:cNvSpPr>
          <p:nvPr>
            <p:ph idx="4294967295"/>
          </p:nvPr>
        </p:nvSpPr>
        <p:spPr>
          <a:xfrm>
            <a:off x="621470" y="1257300"/>
            <a:ext cx="10656130" cy="5207295"/>
          </a:xfrm>
        </p:spPr>
        <p:txBody>
          <a:bodyPr>
            <a:normAutofit fontScale="92500" lnSpcReduction="10000"/>
          </a:bodyPr>
          <a:lstStyle/>
          <a:p>
            <a:r>
              <a:rPr lang="en-US" sz="2800" i="1" dirty="0" err="1"/>
              <a:t>Peierls</a:t>
            </a:r>
            <a:r>
              <a:rPr lang="en-US" sz="2800" dirty="0"/>
              <a:t> Cases (cont.) </a:t>
            </a:r>
          </a:p>
          <a:p>
            <a:pPr lvl="1"/>
            <a:r>
              <a:rPr lang="en-US" i="1" dirty="0"/>
              <a:t>Peierls I:</a:t>
            </a:r>
          </a:p>
          <a:p>
            <a:pPr lvl="2"/>
            <a:r>
              <a:rPr lang="en-US" sz="2200" dirty="0"/>
              <a:t>DE Supreme Court had to decide whether DE court </a:t>
            </a:r>
            <a:r>
              <a:rPr lang="en-US" sz="2200" u="sng" dirty="0"/>
              <a:t>had</a:t>
            </a:r>
            <a:r>
              <a:rPr lang="en-US" sz="2200" dirty="0"/>
              <a:t> and </a:t>
            </a:r>
            <a:r>
              <a:rPr lang="en-US" sz="2200" u="sng" dirty="0"/>
              <a:t>should</a:t>
            </a:r>
            <a:r>
              <a:rPr lang="en-US" sz="2200" dirty="0"/>
              <a:t> exercise jurisdiction over seven testamentary trusts</a:t>
            </a:r>
          </a:p>
          <a:p>
            <a:pPr lvl="2"/>
            <a:r>
              <a:rPr lang="en-US" sz="2200" dirty="0"/>
              <a:t>Court noted that these questions should be resolved under </a:t>
            </a:r>
            <a:r>
              <a:rPr lang="en-US" sz="2200" i="1" dirty="0"/>
              <a:t>Restatement</a:t>
            </a:r>
          </a:p>
          <a:p>
            <a:pPr lvl="2"/>
            <a:r>
              <a:rPr lang="en-US" sz="2200" dirty="0"/>
              <a:t>Court found that DE court </a:t>
            </a:r>
            <a:r>
              <a:rPr lang="en-US" sz="2200" u="sng" dirty="0"/>
              <a:t>had</a:t>
            </a:r>
            <a:r>
              <a:rPr lang="en-US" sz="2200" dirty="0"/>
              <a:t> jurisdiction:</a:t>
            </a:r>
          </a:p>
          <a:p>
            <a:pPr marL="1371600" lvl="3" indent="0">
              <a:buNone/>
            </a:pPr>
            <a:r>
              <a:rPr lang="en-US" sz="1900" dirty="0"/>
              <a:t>All interested parties consented to the Court of Chancery’s jurisdiction:  Trustees Brian and Jeffrey filed the Petitions in the Court of Chancery; the beneficiaries provided written consent to the Court’s jurisdiction; Northern Trust [(a-co-trustee)] is a DE entity; and Bank of America (corporate successor to US Trust Co.), though not subjecting itself to jurisdiction, filed written acknowledgment of its removal as corporate trustee.  </a:t>
            </a:r>
          </a:p>
          <a:p>
            <a:pPr lvl="2"/>
            <a:r>
              <a:rPr lang="en-US" sz="2200" dirty="0"/>
              <a:t>Court then turned to whether DE court </a:t>
            </a:r>
            <a:r>
              <a:rPr lang="en-US" sz="2200" u="sng" dirty="0"/>
              <a:t>should</a:t>
            </a:r>
            <a:r>
              <a:rPr lang="en-US" sz="2200" dirty="0"/>
              <a:t> exercise jurisdiction:</a:t>
            </a:r>
          </a:p>
          <a:p>
            <a:pPr marL="1371600" lvl="3" indent="0">
              <a:buNone/>
            </a:pPr>
            <a:r>
              <a:rPr lang="en-US" sz="1900" dirty="0"/>
              <a:t>Distinct from whether the Court of Chancery had jurisdiction to evaluate the Petitions is the issue of whether the Vice Chancellor should have exercised jurisdiction to do so.  This question is largely one of which court has primary supervision of the Trusts….If the court in which the trustee has qualified does not exercise active control over the administration of the trust, then the court of the place of administration may exercise primary supervision.  A court having primary supervisory power has and will exercise jurisdiction as to all questions which may arise in the administration of a trust.</a:t>
            </a:r>
          </a:p>
        </p:txBody>
      </p:sp>
    </p:spTree>
    <p:extLst>
      <p:ext uri="{BB962C8B-B14F-4D97-AF65-F5344CB8AC3E}">
        <p14:creationId xmlns:p14="http://schemas.microsoft.com/office/powerpoint/2010/main" val="2121699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B8690-CBA8-0DA5-C3D8-BF486F4BBDE9}"/>
              </a:ext>
            </a:extLst>
          </p:cNvPr>
          <p:cNvSpPr>
            <a:spLocks noGrp="1"/>
          </p:cNvSpPr>
          <p:nvPr>
            <p:ph type="title"/>
          </p:nvPr>
        </p:nvSpPr>
        <p:spPr>
          <a:xfrm>
            <a:off x="381000" y="447674"/>
            <a:ext cx="10401442" cy="1053099"/>
          </a:xfrm>
        </p:spPr>
        <p:txBody>
          <a:bodyPr vert="horz" lIns="91440" tIns="45720" rIns="91440" bIns="45720" rtlCol="0" anchor="ctr">
            <a:normAutofit/>
          </a:bodyPr>
          <a:lstStyle/>
          <a:p>
            <a:r>
              <a:rPr lang="en-US" sz="3600" dirty="0"/>
              <a:t>Restatement – DE and Other Applications</a:t>
            </a:r>
          </a:p>
        </p:txBody>
      </p:sp>
      <p:sp>
        <p:nvSpPr>
          <p:cNvPr id="4" name="Slide Number Placeholder 3">
            <a:extLst>
              <a:ext uri="{FF2B5EF4-FFF2-40B4-BE49-F238E27FC236}">
                <a16:creationId xmlns:a16="http://schemas.microsoft.com/office/drawing/2014/main" id="{E8ECCB4D-D684-C9EA-E68C-77314ABBE1C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93A1AA4A-444F-F17D-F076-C7DF70F7A828}"/>
              </a:ext>
            </a:extLst>
          </p:cNvPr>
          <p:cNvSpPr>
            <a:spLocks noGrp="1"/>
          </p:cNvSpPr>
          <p:nvPr>
            <p:ph idx="4294967295"/>
          </p:nvPr>
        </p:nvSpPr>
        <p:spPr>
          <a:xfrm>
            <a:off x="614435" y="1409700"/>
            <a:ext cx="10064750" cy="4442412"/>
          </a:xfrm>
        </p:spPr>
        <p:txBody>
          <a:bodyPr>
            <a:normAutofit/>
          </a:bodyPr>
          <a:lstStyle/>
          <a:p>
            <a:r>
              <a:rPr lang="en-US" sz="2800" i="1" dirty="0" err="1"/>
              <a:t>Peierls</a:t>
            </a:r>
            <a:r>
              <a:rPr lang="en-US" sz="2800" dirty="0"/>
              <a:t> Cases (cont.) </a:t>
            </a:r>
          </a:p>
          <a:p>
            <a:pPr lvl="1"/>
            <a:r>
              <a:rPr lang="en-US" dirty="0"/>
              <a:t>In </a:t>
            </a:r>
            <a:r>
              <a:rPr lang="en-US" i="1" dirty="0"/>
              <a:t>Peierls III</a:t>
            </a:r>
            <a:r>
              <a:rPr lang="en-US" dirty="0"/>
              <a:t>, DE Supreme Court confirmed that DE court should look to </a:t>
            </a:r>
            <a:r>
              <a:rPr lang="en-US" i="1" dirty="0"/>
              <a:t>Restatement</a:t>
            </a:r>
            <a:r>
              <a:rPr lang="en-US" dirty="0"/>
              <a:t> to resolve conflict-of-laws issue in trust matter  </a:t>
            </a:r>
          </a:p>
          <a:p>
            <a:pPr lvl="2"/>
            <a:r>
              <a:rPr lang="en-US" dirty="0"/>
              <a:t>It first held that a DE statute was inapplicable</a:t>
            </a:r>
          </a:p>
          <a:p>
            <a:pPr lvl="2"/>
            <a:r>
              <a:rPr lang="en-US" dirty="0"/>
              <a:t>Court then identified issues that constitute matters of administration under </a:t>
            </a:r>
            <a:r>
              <a:rPr lang="en-US" i="1" dirty="0"/>
              <a:t>Restatement</a:t>
            </a:r>
            <a:r>
              <a:rPr lang="en-US" dirty="0"/>
              <a:t>:  </a:t>
            </a:r>
          </a:p>
          <a:p>
            <a:pPr marL="1371600" lvl="3" indent="0">
              <a:buNone/>
            </a:pPr>
            <a:r>
              <a:rPr lang="en-US" dirty="0"/>
              <a:t>Administrative matters are those matters which relate to the management of the trust, including a trustee’s powers, the liabilities a trustee may incur for breach of trust, what constitutes a proper investment, a trustee’s compensation and indemnity rights, a trust’s terminability, and, importantly, a trustee’s removal and successor trustees’ appointment.</a:t>
            </a:r>
          </a:p>
        </p:txBody>
      </p:sp>
    </p:spTree>
    <p:extLst>
      <p:ext uri="{BB962C8B-B14F-4D97-AF65-F5344CB8AC3E}">
        <p14:creationId xmlns:p14="http://schemas.microsoft.com/office/powerpoint/2010/main" val="20794098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B8690-CBA8-0DA5-C3D8-BF486F4BBDE9}"/>
              </a:ext>
            </a:extLst>
          </p:cNvPr>
          <p:cNvSpPr>
            <a:spLocks noGrp="1"/>
          </p:cNvSpPr>
          <p:nvPr>
            <p:ph type="title"/>
          </p:nvPr>
        </p:nvSpPr>
        <p:spPr>
          <a:xfrm>
            <a:off x="381000" y="447674"/>
            <a:ext cx="10401441" cy="1053099"/>
          </a:xfrm>
        </p:spPr>
        <p:txBody>
          <a:bodyPr vert="horz" lIns="91440" tIns="45720" rIns="91440" bIns="45720" rtlCol="0" anchor="ctr">
            <a:normAutofit/>
          </a:bodyPr>
          <a:lstStyle/>
          <a:p>
            <a:r>
              <a:rPr lang="en-US" sz="3600" dirty="0"/>
              <a:t>Restatement – DE and Other Applications</a:t>
            </a:r>
          </a:p>
        </p:txBody>
      </p:sp>
      <p:sp>
        <p:nvSpPr>
          <p:cNvPr id="4" name="Slide Number Placeholder 3">
            <a:extLst>
              <a:ext uri="{FF2B5EF4-FFF2-40B4-BE49-F238E27FC236}">
                <a16:creationId xmlns:a16="http://schemas.microsoft.com/office/drawing/2014/main" id="{E8ECCB4D-D684-C9EA-E68C-77314ABBE1C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93A1AA4A-444F-F17D-F076-C7DF70F7A828}"/>
              </a:ext>
            </a:extLst>
          </p:cNvPr>
          <p:cNvSpPr>
            <a:spLocks noGrp="1"/>
          </p:cNvSpPr>
          <p:nvPr>
            <p:ph idx="4294967295"/>
          </p:nvPr>
        </p:nvSpPr>
        <p:spPr>
          <a:xfrm>
            <a:off x="161778" y="1409700"/>
            <a:ext cx="10064750" cy="4442412"/>
          </a:xfrm>
        </p:spPr>
        <p:txBody>
          <a:bodyPr>
            <a:normAutofit/>
          </a:bodyPr>
          <a:lstStyle/>
          <a:p>
            <a:pPr lvl="1"/>
            <a:r>
              <a:rPr lang="en-US" sz="2800" i="1" dirty="0" err="1"/>
              <a:t>Peierls</a:t>
            </a:r>
            <a:r>
              <a:rPr lang="en-US" sz="2800" dirty="0"/>
              <a:t> Cases (cont.) </a:t>
            </a:r>
          </a:p>
          <a:p>
            <a:pPr lvl="2"/>
            <a:r>
              <a:rPr lang="en-US" sz="2400" i="1" dirty="0"/>
              <a:t>Peierls III </a:t>
            </a:r>
            <a:r>
              <a:rPr lang="en-US" sz="2400" dirty="0"/>
              <a:t>(cont.)</a:t>
            </a:r>
          </a:p>
          <a:p>
            <a:pPr lvl="3"/>
            <a:r>
              <a:rPr lang="en-US" sz="2000" dirty="0"/>
              <a:t>Court then identified matters of administration in the controversy:</a:t>
            </a:r>
          </a:p>
          <a:p>
            <a:pPr marL="2062163" lvl="3" indent="-635000">
              <a:buNone/>
            </a:pPr>
            <a:r>
              <a:rPr lang="en-US" sz="2000" dirty="0"/>
              <a:t>	</a:t>
            </a:r>
            <a:r>
              <a:rPr lang="en-US" dirty="0"/>
              <a:t>We note that the Peierls’ Petitions seek to change the existing trustees; declare that DE is the Trusts’ situs and that DE law governs administrative matters; modify the Trusts’ provisions to allow for particular management changes under the DE trust statutes; and accept jurisdiction over the Trusts.  All of these are administrative matters.</a:t>
            </a:r>
          </a:p>
          <a:p>
            <a:pPr marL="1828800" lvl="3" indent="-401638"/>
            <a:r>
              <a:rPr lang="en-US" sz="2000" dirty="0"/>
              <a:t>Regarding whether law that governs administration of trust changes upon change of trustee, court said:</a:t>
            </a:r>
          </a:p>
          <a:p>
            <a:pPr marL="2062163" lvl="4" indent="0">
              <a:buNone/>
            </a:pPr>
            <a:r>
              <a:rPr lang="en-US" sz="2000" dirty="0"/>
              <a:t>[W]hen a settlor does not intend his choice of governing law to be permanent and the trust instrument includes a power to appoint a successor trustee, the law governing the administration of the trust may be changed.</a:t>
            </a:r>
          </a:p>
          <a:p>
            <a:pPr marL="969962" lvl="2" indent="0">
              <a:buNone/>
            </a:pPr>
            <a:endParaRPr lang="en-US" sz="2400" dirty="0"/>
          </a:p>
        </p:txBody>
      </p:sp>
    </p:spTree>
    <p:extLst>
      <p:ext uri="{BB962C8B-B14F-4D97-AF65-F5344CB8AC3E}">
        <p14:creationId xmlns:p14="http://schemas.microsoft.com/office/powerpoint/2010/main" val="20821706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47674"/>
            <a:ext cx="10401441" cy="1053099"/>
          </a:xfrm>
        </p:spPr>
        <p:txBody>
          <a:bodyPr vert="horz" lIns="91440" tIns="45720" rIns="91440" bIns="45720" rtlCol="0" anchor="ctr">
            <a:normAutofit/>
          </a:bodyPr>
          <a:lstStyle/>
          <a:p>
            <a:r>
              <a:rPr lang="en-US" sz="3600" dirty="0"/>
              <a:t>Restatement – DE and Other Applications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p:cNvSpPr>
            <a:spLocks noGrp="1"/>
          </p:cNvSpPr>
          <p:nvPr>
            <p:ph idx="4294967295"/>
          </p:nvPr>
        </p:nvSpPr>
        <p:spPr>
          <a:xfrm>
            <a:off x="558164" y="1409700"/>
            <a:ext cx="10064750" cy="4442412"/>
          </a:xfrm>
        </p:spPr>
        <p:txBody>
          <a:bodyPr/>
          <a:lstStyle/>
          <a:p>
            <a:pPr marL="398462" indent="-342900"/>
            <a:r>
              <a:rPr lang="en-US" sz="2800" i="1" dirty="0" err="1"/>
              <a:t>Peierls</a:t>
            </a:r>
            <a:r>
              <a:rPr lang="en-US" sz="2800" dirty="0"/>
              <a:t> Cases (cont.) </a:t>
            </a:r>
          </a:p>
          <a:p>
            <a:pPr marL="855662" lvl="1" indent="-342900"/>
            <a:r>
              <a:rPr lang="en-US" dirty="0"/>
              <a:t>Three </a:t>
            </a:r>
            <a:r>
              <a:rPr lang="en-US" i="1" dirty="0"/>
              <a:t>Peierls</a:t>
            </a:r>
            <a:r>
              <a:rPr lang="en-US" dirty="0"/>
              <a:t> decisions have following implications:</a:t>
            </a:r>
          </a:p>
          <a:p>
            <a:pPr marL="1770062" lvl="3" indent="-342900"/>
            <a:r>
              <a:rPr lang="en-US" dirty="0"/>
              <a:t>DE trustee must actually be in office for DE court to adjudicate trust matter</a:t>
            </a:r>
          </a:p>
          <a:p>
            <a:pPr marL="1770062" lvl="3" indent="-342900"/>
            <a:r>
              <a:rPr lang="en-US" dirty="0"/>
              <a:t>Unless governing instrument specifies that law of another state is permanent, DE law will govern administration of trust once DE corporate trustee is in place</a:t>
            </a:r>
          </a:p>
          <a:p>
            <a:pPr marL="1770062" lvl="3" indent="-342900"/>
            <a:r>
              <a:rPr lang="en-US" dirty="0"/>
              <a:t>This means that DE directed trust, silent trust, unitrust, or other arrangement might become available</a:t>
            </a:r>
          </a:p>
          <a:p>
            <a:endParaRPr lang="en-US" dirty="0"/>
          </a:p>
        </p:txBody>
      </p:sp>
    </p:spTree>
    <p:extLst>
      <p:ext uri="{BB962C8B-B14F-4D97-AF65-F5344CB8AC3E}">
        <p14:creationId xmlns:p14="http://schemas.microsoft.com/office/powerpoint/2010/main" val="39953273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66562"/>
            <a:ext cx="10401441" cy="1210412"/>
          </a:xfrm>
        </p:spPr>
        <p:txBody>
          <a:bodyPr vert="horz" lIns="91440" tIns="45720" rIns="91440" bIns="45720" rtlCol="0" anchor="ctr">
            <a:normAutofit/>
          </a:bodyPr>
          <a:lstStyle/>
          <a:p>
            <a:r>
              <a:rPr lang="en-US" sz="3600" dirty="0"/>
              <a:t>Restatement – DE and Other Applications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p:cNvSpPr>
            <a:spLocks noGrp="1"/>
          </p:cNvSpPr>
          <p:nvPr>
            <p:ph idx="4294967295"/>
          </p:nvPr>
        </p:nvSpPr>
        <p:spPr>
          <a:xfrm>
            <a:off x="615314" y="1409700"/>
            <a:ext cx="10064750" cy="4442412"/>
          </a:xfrm>
        </p:spPr>
        <p:txBody>
          <a:bodyPr>
            <a:normAutofit/>
          </a:bodyPr>
          <a:lstStyle/>
          <a:p>
            <a:pPr marL="0" marR="0">
              <a:spcBef>
                <a:spcPts val="0"/>
              </a:spcBef>
              <a:spcAft>
                <a:spcPts val="0"/>
              </a:spcAft>
            </a:pPr>
            <a:r>
              <a:rPr lang="en-US" i="1" kern="100" dirty="0">
                <a:effectLst/>
                <a:ea typeface="Calibri" panose="020F0502020204030204" pitchFamily="34" charset="0"/>
                <a:cs typeface="Calibri" panose="020F0502020204030204" pitchFamily="34" charset="0"/>
              </a:rPr>
              <a:t>Matter of David and Joan Traitel Family Trust </a:t>
            </a:r>
            <a:r>
              <a:rPr lang="en-US" kern="100" dirty="0">
                <a:effectLst/>
                <a:ea typeface="Calibri" panose="020F0502020204030204" pitchFamily="34" charset="0"/>
                <a:cs typeface="Calibri" panose="020F0502020204030204" pitchFamily="34" charset="0"/>
              </a:rPr>
              <a:t>(Del. Ch. 2022)</a:t>
            </a:r>
          </a:p>
          <a:p>
            <a:pPr marL="457200" lvl="1">
              <a:spcBef>
                <a:spcPts val="0"/>
              </a:spcBef>
            </a:pPr>
            <a:r>
              <a:rPr lang="en-US" kern="100" dirty="0">
                <a:effectLst/>
                <a:ea typeface="Calibri" panose="020F0502020204030204" pitchFamily="34" charset="0"/>
                <a:cs typeface="Calibri" panose="020F0502020204030204" pitchFamily="34" charset="0"/>
              </a:rPr>
              <a:t>On July 8, 2022, Master Griffin issued her Final Report in this case, which involved corporate trustee’s petition seeking court’s instructions on interpreting language in trust instrument relating to procedure for determining incompetency under trust</a:t>
            </a:r>
          </a:p>
          <a:p>
            <a:pPr marL="457200" lvl="1">
              <a:spcBef>
                <a:spcPts val="0"/>
              </a:spcBef>
            </a:pPr>
            <a:r>
              <a:rPr lang="en-US" kern="100" dirty="0">
                <a:effectLst/>
                <a:ea typeface="Calibri" panose="020F0502020204030204" pitchFamily="34" charset="0"/>
                <a:cs typeface="Calibri" panose="020F0502020204030204" pitchFamily="34" charset="0"/>
              </a:rPr>
              <a:t>She concluded that court could exercise jurisdiction over trust regarding matter</a:t>
            </a:r>
          </a:p>
          <a:p>
            <a:endParaRPr lang="en-US" dirty="0"/>
          </a:p>
        </p:txBody>
      </p:sp>
    </p:spTree>
    <p:extLst>
      <p:ext uri="{BB962C8B-B14F-4D97-AF65-F5344CB8AC3E}">
        <p14:creationId xmlns:p14="http://schemas.microsoft.com/office/powerpoint/2010/main" val="1617435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475" y="376087"/>
            <a:ext cx="10401441" cy="1210412"/>
          </a:xfrm>
        </p:spPr>
        <p:txBody>
          <a:bodyPr vert="horz" lIns="91440" tIns="45720" rIns="91440" bIns="45720" rtlCol="0" anchor="ctr">
            <a:normAutofit/>
          </a:bodyPr>
          <a:lstStyle/>
          <a:p>
            <a:r>
              <a:rPr lang="en-US" sz="3600" dirty="0"/>
              <a:t>Restatement – DE and Other Applications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p:cNvSpPr>
            <a:spLocks noGrp="1"/>
          </p:cNvSpPr>
          <p:nvPr>
            <p:ph idx="4294967295"/>
          </p:nvPr>
        </p:nvSpPr>
        <p:spPr>
          <a:xfrm>
            <a:off x="615314" y="1409700"/>
            <a:ext cx="10064750" cy="4442412"/>
          </a:xfrm>
        </p:spPr>
        <p:txBody>
          <a:bodyPr>
            <a:normAutofit/>
          </a:bodyPr>
          <a:lstStyle/>
          <a:p>
            <a:pPr marL="0" marR="0">
              <a:spcBef>
                <a:spcPts val="0"/>
              </a:spcBef>
              <a:spcAft>
                <a:spcPts val="0"/>
              </a:spcAft>
            </a:pPr>
            <a:r>
              <a:rPr lang="en-US" i="1" kern="100" dirty="0" err="1">
                <a:effectLst/>
                <a:ea typeface="Calibri" panose="020F0502020204030204" pitchFamily="34" charset="0"/>
                <a:cs typeface="Calibri" panose="020F0502020204030204" pitchFamily="34" charset="0"/>
              </a:rPr>
              <a:t>Traitel</a:t>
            </a:r>
            <a:r>
              <a:rPr lang="en-US" kern="100" dirty="0">
                <a:effectLst/>
                <a:ea typeface="Calibri" panose="020F0502020204030204" pitchFamily="34" charset="0"/>
                <a:cs typeface="Calibri" panose="020F0502020204030204" pitchFamily="34" charset="0"/>
              </a:rPr>
              <a:t> case (cont.)</a:t>
            </a:r>
          </a:p>
          <a:p>
            <a:pPr marL="457200" lvl="1">
              <a:spcBef>
                <a:spcPts val="0"/>
              </a:spcBef>
            </a:pPr>
            <a:r>
              <a:rPr lang="en-US" kern="100" dirty="0">
                <a:effectLst/>
                <a:ea typeface="Calibri" panose="020F0502020204030204" pitchFamily="34" charset="0"/>
                <a:cs typeface="Calibri" panose="020F0502020204030204" pitchFamily="34" charset="0"/>
              </a:rPr>
              <a:t>Citing </a:t>
            </a:r>
            <a:r>
              <a:rPr lang="en-US" i="1" kern="100" dirty="0">
                <a:effectLst/>
                <a:ea typeface="Calibri" panose="020F0502020204030204" pitchFamily="34" charset="0"/>
                <a:cs typeface="Calibri" panose="020F0502020204030204" pitchFamily="34" charset="0"/>
              </a:rPr>
              <a:t>Peierls</a:t>
            </a:r>
            <a:r>
              <a:rPr lang="en-US" kern="100" dirty="0">
                <a:effectLst/>
                <a:ea typeface="Calibri" panose="020F0502020204030204" pitchFamily="34" charset="0"/>
                <a:cs typeface="Calibri" panose="020F0502020204030204" pitchFamily="34" charset="0"/>
              </a:rPr>
              <a:t> decisions and provisions of </a:t>
            </a:r>
            <a:r>
              <a:rPr lang="en-US" i="1" kern="100" dirty="0">
                <a:effectLst/>
                <a:ea typeface="Calibri" panose="020F0502020204030204" pitchFamily="34" charset="0"/>
                <a:cs typeface="Calibri" panose="020F0502020204030204" pitchFamily="34" charset="0"/>
              </a:rPr>
              <a:t>Restatement</a:t>
            </a:r>
            <a:r>
              <a:rPr lang="en-US" kern="100" dirty="0">
                <a:effectLst/>
                <a:ea typeface="Calibri" panose="020F0502020204030204" pitchFamily="34" charset="0"/>
                <a:cs typeface="Calibri" panose="020F0502020204030204" pitchFamily="34" charset="0"/>
              </a:rPr>
              <a:t>, Master Griffin set forth following DE conflicts rules:</a:t>
            </a:r>
          </a:p>
          <a:p>
            <a:pPr marL="914400" lvl="2">
              <a:spcBef>
                <a:spcPts val="0"/>
              </a:spcBef>
            </a:pPr>
            <a:r>
              <a:rPr lang="en-US" sz="1900" kern="100" dirty="0">
                <a:effectLst/>
                <a:ea typeface="Calibri" panose="020F0502020204030204" pitchFamily="34" charset="0"/>
                <a:cs typeface="Calibri" panose="020F0502020204030204" pitchFamily="34" charset="0"/>
              </a:rPr>
              <a:t>To determine whether Court may exercise jurisdiction over trust, DE court adheres to </a:t>
            </a:r>
            <a:r>
              <a:rPr lang="en-US" sz="1900" i="1" kern="100" dirty="0">
                <a:effectLst/>
                <a:ea typeface="Calibri" panose="020F0502020204030204" pitchFamily="34" charset="0"/>
                <a:cs typeface="Calibri" panose="020F0502020204030204" pitchFamily="34" charset="0"/>
              </a:rPr>
              <a:t>Restatement</a:t>
            </a:r>
            <a:r>
              <a:rPr lang="en-US" sz="1900" kern="100" dirty="0">
                <a:effectLst/>
                <a:ea typeface="Calibri" panose="020F0502020204030204" pitchFamily="34" charset="0"/>
                <a:cs typeface="Calibri" panose="020F0502020204030204" pitchFamily="34" charset="0"/>
              </a:rPr>
              <a:t> </a:t>
            </a:r>
          </a:p>
          <a:p>
            <a:pPr marL="914400" lvl="2">
              <a:spcBef>
                <a:spcPts val="0"/>
              </a:spcBef>
            </a:pPr>
            <a:r>
              <a:rPr lang="en-US" sz="1900" kern="100" dirty="0">
                <a:effectLst/>
                <a:ea typeface="Calibri" panose="020F0502020204030204" pitchFamily="34" charset="0"/>
                <a:cs typeface="Calibri" panose="020F0502020204030204" pitchFamily="34" charset="0"/>
              </a:rPr>
              <a:t>Administration of trust  is usually supervised by court of state in which trust is to be administered</a:t>
            </a:r>
          </a:p>
          <a:p>
            <a:pPr marL="914400" lvl="2">
              <a:spcBef>
                <a:spcPts val="0"/>
              </a:spcBef>
            </a:pPr>
            <a:r>
              <a:rPr lang="en-US" sz="1900" kern="100" dirty="0">
                <a:effectLst/>
                <a:ea typeface="Calibri" panose="020F0502020204030204" pitchFamily="34" charset="0"/>
                <a:cs typeface="Calibri" panose="020F0502020204030204" pitchFamily="34" charset="0"/>
              </a:rPr>
              <a:t>Trust instrument is construed in accordance with rules of construction of state designated for this purpose in instrument</a:t>
            </a:r>
          </a:p>
          <a:p>
            <a:pPr marL="914400" lvl="2">
              <a:spcBef>
                <a:spcPts val="0"/>
              </a:spcBef>
            </a:pPr>
            <a:r>
              <a:rPr lang="en-US" sz="1900" kern="100" dirty="0">
                <a:effectLst/>
                <a:ea typeface="Calibri" panose="020F0502020204030204" pitchFamily="34" charset="0"/>
                <a:cs typeface="Calibri" panose="020F0502020204030204" pitchFamily="34" charset="0"/>
              </a:rPr>
              <a:t>Settlor may designate, either expressly or implicitly within trust instrument, law governing trust’s administration</a:t>
            </a:r>
          </a:p>
          <a:p>
            <a:pPr marL="914400" lvl="2">
              <a:spcBef>
                <a:spcPts val="0"/>
              </a:spcBef>
            </a:pPr>
            <a:r>
              <a:rPr lang="en-US" sz="1900" kern="100" dirty="0">
                <a:effectLst/>
                <a:ea typeface="Calibri" panose="020F0502020204030204" pitchFamily="34" charset="0"/>
                <a:cs typeface="Calibri" panose="020F0502020204030204" pitchFamily="34" charset="0"/>
              </a:rPr>
              <a:t>Instrument may expressly or implicitly authorize change in law governing administration of trust</a:t>
            </a:r>
          </a:p>
          <a:p>
            <a:pPr marL="914400" lvl="2">
              <a:spcBef>
                <a:spcPts val="0"/>
              </a:spcBef>
            </a:pPr>
            <a:r>
              <a:rPr lang="en-US" sz="1900" kern="100" dirty="0">
                <a:effectLst/>
                <a:ea typeface="Calibri" panose="020F0502020204030204" pitchFamily="34" charset="0"/>
                <a:cs typeface="Calibri" panose="020F0502020204030204" pitchFamily="34" charset="0"/>
              </a:rPr>
              <a:t>Trustee of inter vivos trust can perform duties without authority from any court </a:t>
            </a:r>
          </a:p>
          <a:p>
            <a:pPr marL="914400" lvl="2">
              <a:spcBef>
                <a:spcPts val="0"/>
              </a:spcBef>
            </a:pPr>
            <a:r>
              <a:rPr lang="en-US" sz="1900" kern="100" dirty="0">
                <a:effectLst/>
                <a:ea typeface="Calibri" panose="020F0502020204030204" pitchFamily="34" charset="0"/>
                <a:cs typeface="Calibri" panose="020F0502020204030204" pitchFamily="34" charset="0"/>
              </a:rPr>
              <a:t>It is only when beneficiary or trustee brings suit over trust does court acquire jurisdiction</a:t>
            </a:r>
          </a:p>
          <a:p>
            <a:endParaRPr lang="en-US" dirty="0"/>
          </a:p>
        </p:txBody>
      </p:sp>
    </p:spTree>
    <p:extLst>
      <p:ext uri="{BB962C8B-B14F-4D97-AF65-F5344CB8AC3E}">
        <p14:creationId xmlns:p14="http://schemas.microsoft.com/office/powerpoint/2010/main" val="73963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F5E39-9718-B931-8248-67F7A3075BD1}"/>
              </a:ext>
            </a:extLst>
          </p:cNvPr>
          <p:cNvSpPr>
            <a:spLocks noGrp="1"/>
          </p:cNvSpPr>
          <p:nvPr>
            <p:ph type="title"/>
          </p:nvPr>
        </p:nvSpPr>
        <p:spPr>
          <a:xfrm>
            <a:off x="381000" y="438150"/>
            <a:ext cx="10401442" cy="1062624"/>
          </a:xfrm>
        </p:spPr>
        <p:txBody>
          <a:bodyPr vert="horz" lIns="91440" tIns="45720" rIns="91440" bIns="45720" rtlCol="0" anchor="ctr">
            <a:normAutofit/>
          </a:bodyPr>
          <a:lstStyle/>
          <a:p>
            <a:r>
              <a:rPr lang="en-US" sz="3600" dirty="0"/>
              <a:t>Restatement Rules</a:t>
            </a:r>
          </a:p>
        </p:txBody>
      </p:sp>
      <p:sp>
        <p:nvSpPr>
          <p:cNvPr id="4" name="Slide Number Placeholder 3"/>
          <p:cNvSpPr>
            <a:spLocks noGrp="1"/>
          </p:cNvSpPr>
          <p:nvPr>
            <p:ph type="sldNum" sz="quarter" idx="12"/>
          </p:nvPr>
        </p:nvSpPr>
        <p:spPr/>
        <p:txBody>
          <a:bodyPr/>
          <a:lstStyle/>
          <a:p>
            <a:fld id="{CB255053-8623-404E-B3F8-5982D48735B8}" type="slidenum">
              <a:rPr lang="en-US" smtClean="0"/>
              <a:t>4</a:t>
            </a:fld>
            <a:endParaRPr lang="en-US" dirty="0"/>
          </a:p>
        </p:txBody>
      </p:sp>
      <p:sp>
        <p:nvSpPr>
          <p:cNvPr id="3" name="Content Placeholder 2">
            <a:extLst>
              <a:ext uri="{FF2B5EF4-FFF2-40B4-BE49-F238E27FC236}">
                <a16:creationId xmlns:a16="http://schemas.microsoft.com/office/drawing/2014/main" id="{1BC95C59-453B-32A4-524A-A0B7FA9386E1}"/>
              </a:ext>
            </a:extLst>
          </p:cNvPr>
          <p:cNvSpPr>
            <a:spLocks noGrp="1"/>
          </p:cNvSpPr>
          <p:nvPr>
            <p:ph idx="4294967295"/>
          </p:nvPr>
        </p:nvSpPr>
        <p:spPr>
          <a:xfrm>
            <a:off x="618978" y="1276350"/>
            <a:ext cx="10064750" cy="5038724"/>
          </a:xfrm>
        </p:spPr>
        <p:txBody>
          <a:bodyPr>
            <a:noAutofit/>
          </a:bodyPr>
          <a:lstStyle/>
          <a:p>
            <a:r>
              <a:rPr lang="en-US" sz="2400" dirty="0"/>
              <a:t>Introduction</a:t>
            </a:r>
            <a:endParaRPr lang="en-US" dirty="0"/>
          </a:p>
          <a:p>
            <a:pPr lvl="1"/>
            <a:r>
              <a:rPr lang="en-US" dirty="0"/>
              <a:t>Under </a:t>
            </a:r>
            <a:r>
              <a:rPr lang="en-US" i="1" dirty="0"/>
              <a:t>Restatement</a:t>
            </a:r>
            <a:r>
              <a:rPr lang="en-US" dirty="0"/>
              <a:t>, testator’s or trustor’s ability to select law to govern trust is function of following:</a:t>
            </a:r>
          </a:p>
          <a:p>
            <a:pPr lvl="2"/>
            <a:r>
              <a:rPr lang="en-US" dirty="0"/>
              <a:t>Type of Asset:</a:t>
            </a:r>
          </a:p>
          <a:p>
            <a:pPr lvl="3"/>
            <a:r>
              <a:rPr lang="en-US" dirty="0"/>
              <a:t>Moveables</a:t>
            </a:r>
          </a:p>
          <a:p>
            <a:pPr lvl="3"/>
            <a:r>
              <a:rPr lang="en-US" dirty="0"/>
              <a:t>Land</a:t>
            </a:r>
          </a:p>
          <a:p>
            <a:pPr lvl="2"/>
            <a:r>
              <a:rPr lang="en-US" dirty="0"/>
              <a:t>Type of Trust:</a:t>
            </a:r>
          </a:p>
          <a:p>
            <a:pPr lvl="3"/>
            <a:r>
              <a:rPr lang="en-US" dirty="0"/>
              <a:t>Trust created by Will</a:t>
            </a:r>
          </a:p>
          <a:p>
            <a:pPr lvl="3"/>
            <a:r>
              <a:rPr lang="en-US" dirty="0"/>
              <a:t>Trust created inter vivos</a:t>
            </a:r>
          </a:p>
          <a:p>
            <a:pPr lvl="3"/>
            <a:r>
              <a:rPr lang="en-US" dirty="0"/>
              <a:t>Inter vivos trust receiving assets from pour over Will</a:t>
            </a:r>
          </a:p>
          <a:p>
            <a:pPr lvl="2"/>
            <a:r>
              <a:rPr lang="en-US" dirty="0"/>
              <a:t>Type of Question – whether issue involves:</a:t>
            </a:r>
          </a:p>
          <a:p>
            <a:pPr lvl="3"/>
            <a:r>
              <a:rPr lang="en-US" dirty="0"/>
              <a:t>“Validity” of trust provision</a:t>
            </a:r>
          </a:p>
          <a:p>
            <a:pPr lvl="3"/>
            <a:r>
              <a:rPr lang="en-US" dirty="0"/>
              <a:t>“Administration” of trust</a:t>
            </a:r>
          </a:p>
          <a:p>
            <a:pPr lvl="3"/>
            <a:r>
              <a:rPr lang="en-US" dirty="0"/>
              <a:t>“Construction” of trust provision</a:t>
            </a:r>
          </a:p>
          <a:p>
            <a:pPr lvl="3"/>
            <a:r>
              <a:rPr lang="en-US" dirty="0"/>
              <a:t>“Restraints on alienation of beneficiaries’ interests”</a:t>
            </a:r>
          </a:p>
          <a:p>
            <a:pPr lvl="1"/>
            <a:endParaRPr lang="en-US" dirty="0"/>
          </a:p>
        </p:txBody>
      </p:sp>
    </p:spTree>
    <p:extLst>
      <p:ext uri="{BB962C8B-B14F-4D97-AF65-F5344CB8AC3E}">
        <p14:creationId xmlns:p14="http://schemas.microsoft.com/office/powerpoint/2010/main" val="436569257"/>
      </p:ext>
    </p:extLst>
  </p:cSld>
  <p:clrMapOvr>
    <a:masterClrMapping/>
  </p:clrMapOvr>
  <p:transition spd="slow">
    <p:push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76087"/>
            <a:ext cx="10401441" cy="1210412"/>
          </a:xfrm>
        </p:spPr>
        <p:txBody>
          <a:bodyPr vert="horz" lIns="91440" tIns="45720" rIns="91440" bIns="45720" rtlCol="0" anchor="ctr">
            <a:normAutofit/>
          </a:bodyPr>
          <a:lstStyle/>
          <a:p>
            <a:r>
              <a:rPr lang="en-US" sz="3600" dirty="0"/>
              <a:t>Restatement – DE and Other Applications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p:cNvSpPr>
            <a:spLocks noGrp="1"/>
          </p:cNvSpPr>
          <p:nvPr>
            <p:ph idx="4294967295"/>
          </p:nvPr>
        </p:nvSpPr>
        <p:spPr>
          <a:xfrm>
            <a:off x="615314" y="1409700"/>
            <a:ext cx="10064750" cy="4442412"/>
          </a:xfrm>
        </p:spPr>
        <p:txBody>
          <a:bodyPr>
            <a:normAutofit/>
          </a:bodyPr>
          <a:lstStyle/>
          <a:p>
            <a:pPr marL="0" marR="0">
              <a:spcBef>
                <a:spcPts val="0"/>
              </a:spcBef>
              <a:spcAft>
                <a:spcPts val="0"/>
              </a:spcAft>
            </a:pPr>
            <a:r>
              <a:rPr lang="en-US" i="1" kern="100" dirty="0" err="1">
                <a:effectLst/>
                <a:ea typeface="Calibri" panose="020F0502020204030204" pitchFamily="34" charset="0"/>
                <a:cs typeface="Calibri" panose="020F0502020204030204" pitchFamily="34" charset="0"/>
              </a:rPr>
              <a:t>Traitel</a:t>
            </a:r>
            <a:r>
              <a:rPr lang="en-US" i="1" kern="100" dirty="0">
                <a:effectLst/>
                <a:ea typeface="Calibri" panose="020F0502020204030204" pitchFamily="34" charset="0"/>
                <a:cs typeface="Calibri" panose="020F0502020204030204" pitchFamily="34" charset="0"/>
              </a:rPr>
              <a:t> </a:t>
            </a:r>
            <a:r>
              <a:rPr lang="en-US" kern="100" dirty="0">
                <a:effectLst/>
                <a:ea typeface="Calibri" panose="020F0502020204030204" pitchFamily="34" charset="0"/>
                <a:cs typeface="Calibri" panose="020F0502020204030204" pitchFamily="34" charset="0"/>
              </a:rPr>
              <a:t>case (cont.)</a:t>
            </a:r>
          </a:p>
          <a:p>
            <a:pPr marL="457200" lvl="1">
              <a:spcBef>
                <a:spcPts val="0"/>
              </a:spcBef>
            </a:pPr>
            <a:r>
              <a:rPr lang="en-US" sz="2600" kern="100" dirty="0">
                <a:ea typeface="Times New Roman" panose="02020603050405020304" pitchFamily="18" charset="0"/>
              </a:rPr>
              <a:t>Master Griffin </a:t>
            </a:r>
            <a:r>
              <a:rPr lang="en-US" sz="2600" kern="100" dirty="0">
                <a:effectLst/>
                <a:ea typeface="Times New Roman" panose="02020603050405020304" pitchFamily="18" charset="0"/>
              </a:rPr>
              <a:t>applied above principles as follows:</a:t>
            </a:r>
          </a:p>
          <a:p>
            <a:pPr marL="914400" lvl="2">
              <a:spcBef>
                <a:spcPts val="0"/>
              </a:spcBef>
            </a:pPr>
            <a:r>
              <a:rPr lang="en-US" kern="100" dirty="0">
                <a:effectLst/>
                <a:ea typeface="Times New Roman" panose="02020603050405020304" pitchFamily="18" charset="0"/>
              </a:rPr>
              <a:t>Trust states that Trust was created in CA under laws of CA and that CA law determines all questions pertaining to validity, interpretation, and administration of Trust</a:t>
            </a:r>
          </a:p>
          <a:p>
            <a:pPr marL="914400" lvl="2">
              <a:spcBef>
                <a:spcPts val="0"/>
              </a:spcBef>
            </a:pPr>
            <a:r>
              <a:rPr lang="en-US" kern="100" dirty="0">
                <a:effectLst/>
                <a:ea typeface="Times New Roman" panose="02020603050405020304" pitchFamily="18" charset="0"/>
              </a:rPr>
              <a:t>It provides that, upon death of first trustor, governing law shifts to DE law if Trust’s corporate trustee is incorporated in, organized under laws of, or has its principal place of business, in DE</a:t>
            </a:r>
          </a:p>
          <a:p>
            <a:pPr marL="914400" lvl="2">
              <a:spcBef>
                <a:spcPts val="0"/>
              </a:spcBef>
            </a:pPr>
            <a:r>
              <a:rPr lang="en-US" kern="100" dirty="0">
                <a:effectLst/>
                <a:ea typeface="Times New Roman" panose="02020603050405020304" pitchFamily="18" charset="0"/>
              </a:rPr>
              <a:t>Trust appoints Corporate Trustee as co-trustee with Trustee if David T. Traitel died first</a:t>
            </a:r>
          </a:p>
          <a:p>
            <a:pPr marL="914400" lvl="2">
              <a:spcBef>
                <a:spcPts val="0"/>
              </a:spcBef>
            </a:pPr>
            <a:r>
              <a:rPr lang="en-US" kern="100" dirty="0">
                <a:effectLst/>
                <a:ea typeface="Times New Roman" panose="02020603050405020304" pitchFamily="18" charset="0"/>
              </a:rPr>
              <a:t>Because Corporate Trustee is incorporated in, organized under laws of, or has its principal place of business in DE, Trust provides for change in the governing laws to DE upon first settlor’s death, so DE law governs Trust</a:t>
            </a:r>
          </a:p>
          <a:p>
            <a:pPr marL="457200" lvl="1">
              <a:spcBef>
                <a:spcPts val="0"/>
              </a:spcBef>
            </a:pPr>
            <a:r>
              <a:rPr lang="en-US" sz="2600" kern="100" dirty="0">
                <a:effectLst/>
                <a:ea typeface="Times New Roman" panose="02020603050405020304" pitchFamily="18" charset="0"/>
              </a:rPr>
              <a:t>She concluded that, with filing of lawsuit, DE Court may exercise jurisdiction over Trust</a:t>
            </a:r>
          </a:p>
          <a:p>
            <a:endParaRPr lang="en-US" dirty="0"/>
          </a:p>
        </p:txBody>
      </p:sp>
    </p:spTree>
    <p:extLst>
      <p:ext uri="{BB962C8B-B14F-4D97-AF65-F5344CB8AC3E}">
        <p14:creationId xmlns:p14="http://schemas.microsoft.com/office/powerpoint/2010/main" val="12510626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90362"/>
            <a:ext cx="10401441" cy="1210412"/>
          </a:xfrm>
        </p:spPr>
        <p:txBody>
          <a:bodyPr vert="horz" lIns="91440" tIns="45720" rIns="91440" bIns="45720" rtlCol="0" anchor="ctr">
            <a:normAutofit/>
          </a:bodyPr>
          <a:lstStyle/>
          <a:p>
            <a:r>
              <a:rPr lang="en-US" sz="3600" dirty="0"/>
              <a:t>Restatement – DE and Other Applications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255053-8623-404E-B3F8-5982D48735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ontent Placeholder 2"/>
          <p:cNvSpPr>
            <a:spLocks noGrp="1"/>
          </p:cNvSpPr>
          <p:nvPr>
            <p:ph idx="4294967295"/>
          </p:nvPr>
        </p:nvSpPr>
        <p:spPr>
          <a:xfrm>
            <a:off x="605789" y="1409700"/>
            <a:ext cx="10064750" cy="4442412"/>
          </a:xfrm>
        </p:spPr>
        <p:txBody>
          <a:bodyPr>
            <a:normAutofit lnSpcReduction="10000"/>
          </a:bodyPr>
          <a:lstStyle/>
          <a:p>
            <a:pPr marL="0" marR="0">
              <a:spcBef>
                <a:spcPts val="0"/>
              </a:spcBef>
              <a:spcAft>
                <a:spcPts val="0"/>
              </a:spcAft>
            </a:pPr>
            <a:r>
              <a:rPr lang="en-US" kern="100" dirty="0">
                <a:effectLst/>
                <a:latin typeface="Calibri" panose="020F0502020204030204" pitchFamily="34" charset="0"/>
                <a:ea typeface="Calibri" panose="020F0502020204030204" pitchFamily="34" charset="0"/>
                <a:cs typeface="Calibri" panose="020F0502020204030204" pitchFamily="34" charset="0"/>
              </a:rPr>
              <a:t>Other Courts that Follow </a:t>
            </a:r>
            <a:r>
              <a:rPr lang="en-US" i="1" kern="100" dirty="0">
                <a:effectLst/>
                <a:latin typeface="Calibri" panose="020F0502020204030204" pitchFamily="34" charset="0"/>
                <a:ea typeface="Calibri" panose="020F0502020204030204" pitchFamily="34" charset="0"/>
                <a:cs typeface="Calibri" panose="020F0502020204030204" pitchFamily="34" charset="0"/>
              </a:rPr>
              <a:t>Restatement</a:t>
            </a:r>
            <a:r>
              <a:rPr lang="en-US" kern="100" dirty="0">
                <a:effectLst/>
                <a:latin typeface="Calibri" panose="020F0502020204030204" pitchFamily="34" charset="0"/>
                <a:ea typeface="Calibri" panose="020F0502020204030204" pitchFamily="34" charset="0"/>
                <a:cs typeface="Calibri" panose="020F0502020204030204" pitchFamily="34" charset="0"/>
              </a:rPr>
              <a:t> in Trust Matters</a:t>
            </a:r>
          </a:p>
          <a:p>
            <a:pPr marL="457200" lvl="1">
              <a:spcBef>
                <a:spcPts val="0"/>
              </a:spcBef>
            </a:pPr>
            <a:r>
              <a:rPr lang="en-US" i="1" kern="100" dirty="0">
                <a:effectLst/>
                <a:latin typeface="Calibri" panose="020F0502020204030204" pitchFamily="34" charset="0"/>
                <a:ea typeface="Calibri" panose="020F0502020204030204" pitchFamily="34" charset="0"/>
                <a:cs typeface="Calibri" panose="020F0502020204030204" pitchFamily="34" charset="0"/>
              </a:rPr>
              <a:t>In re Maue </a:t>
            </a:r>
            <a:r>
              <a:rPr lang="en-US" kern="100" dirty="0">
                <a:effectLst/>
                <a:latin typeface="Calibri" panose="020F0502020204030204" pitchFamily="34" charset="0"/>
                <a:ea typeface="Calibri" panose="020F0502020204030204" pitchFamily="34" charset="0"/>
                <a:cs typeface="Calibri" panose="020F0502020204030204" pitchFamily="34" charset="0"/>
              </a:rPr>
              <a:t>(Bankr. W.D. Wash. 2019)—“Federal courts in the Ninth Circuit and Washington state courts both look to the Restatement (Second) of Conflicts of Law (1971) . . . for choice of law rules”</a:t>
            </a:r>
          </a:p>
          <a:p>
            <a:pPr marL="457200" lvl="1">
              <a:spcBef>
                <a:spcPts val="0"/>
              </a:spcBef>
            </a:pPr>
            <a:r>
              <a:rPr lang="en-US" i="1" kern="100" dirty="0">
                <a:effectLst/>
                <a:latin typeface="Calibri" panose="020F0502020204030204" pitchFamily="34" charset="0"/>
                <a:ea typeface="Calibri" panose="020F0502020204030204" pitchFamily="34" charset="0"/>
                <a:cs typeface="Calibri" panose="020F0502020204030204" pitchFamily="34" charset="0"/>
              </a:rPr>
              <a:t>In re Huber </a:t>
            </a:r>
            <a:r>
              <a:rPr lang="en-US" kern="100" dirty="0">
                <a:effectLst/>
                <a:latin typeface="Calibri" panose="020F0502020204030204" pitchFamily="34" charset="0"/>
                <a:ea typeface="Calibri" panose="020F0502020204030204" pitchFamily="34" charset="0"/>
                <a:cs typeface="Calibri" panose="020F0502020204030204" pitchFamily="34" charset="0"/>
              </a:rPr>
              <a:t>(Bankr. W.D. Wash. 2013)—“In applying federal choice of law rules, courts in the Ninth Circuit follow the approach of the Restatement (Second) of Conflict of Laws (1971)” </a:t>
            </a:r>
          </a:p>
          <a:p>
            <a:pPr marL="457200" lvl="1">
              <a:spcBef>
                <a:spcPts val="0"/>
              </a:spcBef>
            </a:pPr>
            <a:r>
              <a:rPr lang="en-US" i="1" kern="100" dirty="0">
                <a:effectLst/>
                <a:latin typeface="Calibri" panose="020F0502020204030204" pitchFamily="34" charset="0"/>
                <a:ea typeface="Calibri" panose="020F0502020204030204" pitchFamily="34" charset="0"/>
                <a:cs typeface="Calibri" panose="020F0502020204030204" pitchFamily="34" charset="0"/>
              </a:rPr>
              <a:t>In re Zukerkorn </a:t>
            </a:r>
            <a:r>
              <a:rPr lang="en-US" kern="100" dirty="0">
                <a:effectLst/>
                <a:latin typeface="Calibri" panose="020F0502020204030204" pitchFamily="34" charset="0"/>
                <a:ea typeface="Calibri" panose="020F0502020204030204" pitchFamily="34" charset="0"/>
                <a:cs typeface="Calibri" panose="020F0502020204030204" pitchFamily="34" charset="0"/>
              </a:rPr>
              <a:t>(B.A.P. 9</a:t>
            </a:r>
            <a:r>
              <a:rPr lang="en-US" kern="100" baseline="30000" dirty="0">
                <a:effectLst/>
                <a:latin typeface="Calibri" panose="020F0502020204030204" pitchFamily="34" charset="0"/>
                <a:ea typeface="Calibri" panose="020F0502020204030204" pitchFamily="34" charset="0"/>
                <a:cs typeface="Calibri" panose="020F0502020204030204" pitchFamily="34" charset="0"/>
              </a:rPr>
              <a:t>th</a:t>
            </a:r>
            <a:r>
              <a:rPr lang="en-US" kern="100" dirty="0">
                <a:effectLst/>
                <a:latin typeface="Calibri" panose="020F0502020204030204" pitchFamily="34" charset="0"/>
                <a:ea typeface="Calibri" panose="020F0502020204030204" pitchFamily="34" charset="0"/>
                <a:cs typeface="Calibri" panose="020F0502020204030204" pitchFamily="34" charset="0"/>
              </a:rPr>
              <a:t> Cir. 2012)—“Federal courts in the Ninth Circuit and California state courts both look to the Restatement (Second) of Conflicts of Law (1971) . . . for the choice of law rules”</a:t>
            </a:r>
          </a:p>
          <a:p>
            <a:pPr marL="457200" lvl="1">
              <a:spcBef>
                <a:spcPts val="0"/>
              </a:spcBef>
            </a:pPr>
            <a:r>
              <a:rPr lang="en-US" i="1" kern="100" dirty="0">
                <a:effectLst/>
                <a:latin typeface="Calibri" panose="020F0502020204030204" pitchFamily="34" charset="0"/>
                <a:ea typeface="Calibri" panose="020F0502020204030204" pitchFamily="34" charset="0"/>
                <a:cs typeface="Calibri" panose="020F0502020204030204" pitchFamily="34" charset="0"/>
              </a:rPr>
              <a:t>De Prins v. Michaeles </a:t>
            </a:r>
            <a:r>
              <a:rPr lang="en-US" kern="100" dirty="0">
                <a:effectLst/>
                <a:latin typeface="Calibri" panose="020F0502020204030204" pitchFamily="34" charset="0"/>
                <a:ea typeface="Calibri" panose="020F0502020204030204" pitchFamily="34" charset="0"/>
                <a:cs typeface="Calibri" panose="020F0502020204030204" pitchFamily="34" charset="0"/>
              </a:rPr>
              <a:t>(1</a:t>
            </a:r>
            <a:r>
              <a:rPr lang="en-US" kern="100" baseline="30000" dirty="0">
                <a:effectLst/>
                <a:latin typeface="Calibri" panose="020F0502020204030204" pitchFamily="34" charset="0"/>
                <a:ea typeface="Calibri" panose="020F0502020204030204" pitchFamily="34" charset="0"/>
                <a:cs typeface="Calibri" panose="020F0502020204030204" pitchFamily="34" charset="0"/>
              </a:rPr>
              <a:t>st</a:t>
            </a:r>
            <a:r>
              <a:rPr lang="en-US" kern="100" dirty="0">
                <a:effectLst/>
                <a:latin typeface="Calibri" panose="020F0502020204030204" pitchFamily="34" charset="0"/>
                <a:ea typeface="Calibri" panose="020F0502020204030204" pitchFamily="34" charset="0"/>
                <a:cs typeface="Calibri" panose="020F0502020204030204" pitchFamily="34" charset="0"/>
              </a:rPr>
              <a:t> Cir. 2019)—“Arizona follows the Restatement (Second) of Conflicts of Laws”</a:t>
            </a:r>
          </a:p>
          <a:p>
            <a:pPr marL="457200" lvl="1">
              <a:spcBef>
                <a:spcPts val="0"/>
              </a:spcBef>
            </a:pPr>
            <a:r>
              <a:rPr lang="en-US" i="1" kern="100" dirty="0">
                <a:effectLst/>
                <a:latin typeface="Calibri" panose="020F0502020204030204" pitchFamily="34" charset="0"/>
                <a:ea typeface="Calibri" panose="020F0502020204030204" pitchFamily="34" charset="0"/>
                <a:cs typeface="Calibri" panose="020F0502020204030204" pitchFamily="34" charset="0"/>
              </a:rPr>
              <a:t>In re Est. of Dow </a:t>
            </a:r>
            <a:r>
              <a:rPr lang="en-US" kern="100" dirty="0">
                <a:effectLst/>
                <a:latin typeface="Calibri" panose="020F0502020204030204" pitchFamily="34" charset="0"/>
                <a:ea typeface="Calibri" panose="020F0502020204030204" pitchFamily="34" charset="0"/>
                <a:cs typeface="Calibri" panose="020F0502020204030204" pitchFamily="34" charset="0"/>
              </a:rPr>
              <a:t>(N.H. 2021)—“Our law comports with Section 263(1) of the Restatement (Second) Conflict of Laws . . .”</a:t>
            </a:r>
          </a:p>
          <a:p>
            <a:endParaRPr lang="en-US" dirty="0"/>
          </a:p>
        </p:txBody>
      </p:sp>
    </p:spTree>
    <p:extLst>
      <p:ext uri="{BB962C8B-B14F-4D97-AF65-F5344CB8AC3E}">
        <p14:creationId xmlns:p14="http://schemas.microsoft.com/office/powerpoint/2010/main" val="15729188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C58A787-3074-9A46-FBB6-FE4C27163E1E}"/>
              </a:ext>
            </a:extLst>
          </p:cNvPr>
          <p:cNvSpPr>
            <a:spLocks noGrp="1"/>
          </p:cNvSpPr>
          <p:nvPr>
            <p:ph type="sldNum" sz="quarter" idx="12"/>
          </p:nvPr>
        </p:nvSpPr>
        <p:spPr/>
        <p:txBody>
          <a:bodyPr/>
          <a:lstStyle/>
          <a:p>
            <a:fld id="{15E92200-A633-40D7-A232-01F80E2466DC}" type="slidenum">
              <a:rPr lang="en-US" smtClean="0"/>
              <a:pPr/>
              <a:t>42</a:t>
            </a:fld>
            <a:endParaRPr lang="en-US" dirty="0"/>
          </a:p>
        </p:txBody>
      </p:sp>
      <p:sp>
        <p:nvSpPr>
          <p:cNvPr id="2" name="Title 1">
            <a:extLst>
              <a:ext uri="{FF2B5EF4-FFF2-40B4-BE49-F238E27FC236}">
                <a16:creationId xmlns:a16="http://schemas.microsoft.com/office/drawing/2014/main" id="{584FC09B-8BD0-E58D-F4B9-C5282FC3EC43}"/>
              </a:ext>
            </a:extLst>
          </p:cNvPr>
          <p:cNvSpPr>
            <a:spLocks noGrp="1"/>
          </p:cNvSpPr>
          <p:nvPr>
            <p:ph type="title"/>
          </p:nvPr>
        </p:nvSpPr>
        <p:spPr>
          <a:xfrm>
            <a:off x="393700" y="843319"/>
            <a:ext cx="10217150" cy="718782"/>
          </a:xfrm>
        </p:spPr>
        <p:txBody>
          <a:bodyPr/>
          <a:lstStyle/>
          <a:p>
            <a:r>
              <a:rPr lang="en-US" dirty="0"/>
              <a:t>Recommendations</a:t>
            </a:r>
          </a:p>
        </p:txBody>
      </p:sp>
      <p:sp>
        <p:nvSpPr>
          <p:cNvPr id="4" name="Content Placeholder 3">
            <a:extLst>
              <a:ext uri="{FF2B5EF4-FFF2-40B4-BE49-F238E27FC236}">
                <a16:creationId xmlns:a16="http://schemas.microsoft.com/office/drawing/2014/main" id="{7F9EA0FC-F077-E772-7889-3A5805A61A5D}"/>
              </a:ext>
            </a:extLst>
          </p:cNvPr>
          <p:cNvSpPr>
            <a:spLocks noGrp="1"/>
          </p:cNvSpPr>
          <p:nvPr>
            <p:ph type="body" idx="1"/>
          </p:nvPr>
        </p:nvSpPr>
        <p:spPr>
          <a:xfrm>
            <a:off x="171450" y="1562101"/>
            <a:ext cx="10448925" cy="4343399"/>
          </a:xfrm>
        </p:spPr>
        <p:txBody>
          <a:bodyPr>
            <a:noAutofit/>
          </a:bodyPr>
          <a:lstStyle/>
          <a:p>
            <a:pPr marL="800100" marR="0" lvl="1" indent="-342900">
              <a:spcBef>
                <a:spcPts val="0"/>
              </a:spcBef>
              <a:spcAft>
                <a:spcPts val="0"/>
              </a:spcAft>
              <a:buFont typeface="Arial" panose="020B0604020202020204" pitchFamily="34" charset="0"/>
              <a:buChar char="•"/>
            </a:pPr>
            <a:r>
              <a:rPr lang="en-US" sz="2200" kern="100" dirty="0">
                <a:solidFill>
                  <a:schemeClr val="tx1"/>
                </a:solidFill>
                <a:latin typeface="Calibri" panose="020F0502020204030204" pitchFamily="34" charset="0"/>
                <a:ea typeface="Calibri" panose="020F0502020204030204" pitchFamily="34" charset="0"/>
                <a:cs typeface="Calibri" panose="020F0502020204030204" pitchFamily="34" charset="0"/>
              </a:rPr>
              <a:t>Create inter </a:t>
            </a:r>
            <a:r>
              <a:rPr lang="en-US" sz="2200" kern="100" dirty="0" err="1">
                <a:solidFill>
                  <a:schemeClr val="tx1"/>
                </a:solidFill>
                <a:latin typeface="Calibri" panose="020F0502020204030204" pitchFamily="34" charset="0"/>
                <a:ea typeface="Calibri" panose="020F0502020204030204" pitchFamily="34" charset="0"/>
                <a:cs typeface="Calibri" panose="020F0502020204030204" pitchFamily="34" charset="0"/>
              </a:rPr>
              <a:t>vivos</a:t>
            </a:r>
            <a:r>
              <a:rPr lang="en-US" sz="2200" kern="100">
                <a:solidFill>
                  <a:schemeClr val="tx1"/>
                </a:solidFill>
                <a:latin typeface="Calibri" panose="020F0502020204030204" pitchFamily="34" charset="0"/>
                <a:ea typeface="Calibri" panose="020F0502020204030204" pitchFamily="34" charset="0"/>
                <a:cs typeface="Calibri" panose="020F0502020204030204" pitchFamily="34" charset="0"/>
              </a:rPr>
              <a:t> trust </a:t>
            </a:r>
            <a:r>
              <a:rPr lang="en-US" sz="2200" u="sng" kern="100" dirty="0">
                <a:solidFill>
                  <a:schemeClr val="tx1"/>
                </a:solidFill>
                <a:latin typeface="Calibri" panose="020F0502020204030204" pitchFamily="34" charset="0"/>
                <a:ea typeface="Calibri" panose="020F0502020204030204" pitchFamily="34" charset="0"/>
                <a:cs typeface="Calibri" panose="020F0502020204030204" pitchFamily="34" charset="0"/>
              </a:rPr>
              <a:t>not</a:t>
            </a:r>
            <a:r>
              <a:rPr lang="en-US" sz="2200" kern="100" dirty="0">
                <a:solidFill>
                  <a:schemeClr val="tx1"/>
                </a:solidFill>
                <a:latin typeface="Calibri" panose="020F0502020204030204" pitchFamily="34" charset="0"/>
                <a:ea typeface="Calibri" panose="020F0502020204030204" pitchFamily="34" charset="0"/>
                <a:cs typeface="Calibri" panose="020F0502020204030204" pitchFamily="34" charset="0"/>
              </a:rPr>
              <a:t> testamentary trust</a:t>
            </a:r>
          </a:p>
          <a:p>
            <a:pPr marL="800100" marR="0" lvl="1" indent="-342900">
              <a:spcBef>
                <a:spcPts val="0"/>
              </a:spcBef>
              <a:spcAft>
                <a:spcPts val="0"/>
              </a:spcAft>
              <a:buFont typeface="Arial" panose="020B0604020202020204" pitchFamily="34" charset="0"/>
              <a:buChar char="•"/>
            </a:pPr>
            <a:r>
              <a:rPr lang="en-US" sz="2200" kern="100" dirty="0">
                <a:solidFill>
                  <a:schemeClr val="tx1"/>
                </a:solidFill>
                <a:latin typeface="Calibri" panose="020F0502020204030204" pitchFamily="34" charset="0"/>
                <a:ea typeface="Calibri" panose="020F0502020204030204" pitchFamily="34" charset="0"/>
                <a:cs typeface="Calibri" panose="020F0502020204030204" pitchFamily="34" charset="0"/>
              </a:rPr>
              <a:t>Fund trust with personal property </a:t>
            </a:r>
            <a:r>
              <a:rPr lang="en-US" sz="2200" u="sng" kern="100" dirty="0">
                <a:solidFill>
                  <a:schemeClr val="tx1"/>
                </a:solidFill>
                <a:latin typeface="Calibri" panose="020F0502020204030204" pitchFamily="34" charset="0"/>
                <a:ea typeface="Calibri" panose="020F0502020204030204" pitchFamily="34" charset="0"/>
                <a:cs typeface="Calibri" panose="020F0502020204030204" pitchFamily="34" charset="0"/>
              </a:rPr>
              <a:t>not</a:t>
            </a:r>
            <a:r>
              <a:rPr lang="en-US" sz="2200" kern="100" dirty="0">
                <a:solidFill>
                  <a:schemeClr val="tx1"/>
                </a:solidFill>
                <a:latin typeface="Calibri" panose="020F0502020204030204" pitchFamily="34" charset="0"/>
                <a:ea typeface="Calibri" panose="020F0502020204030204" pitchFamily="34" charset="0"/>
                <a:cs typeface="Calibri" panose="020F0502020204030204" pitchFamily="34" charset="0"/>
              </a:rPr>
              <a:t> real property or interest in real property</a:t>
            </a:r>
          </a:p>
          <a:p>
            <a:pPr marL="800100" marR="0" lvl="1" indent="-342900">
              <a:spcBef>
                <a:spcPts val="0"/>
              </a:spcBef>
              <a:spcAft>
                <a:spcPts val="0"/>
              </a:spcAft>
              <a:buFont typeface="Arial" panose="020B0604020202020204" pitchFamily="34" charset="0"/>
              <a:buChar char="•"/>
            </a:pPr>
            <a:r>
              <a:rPr lang="en-US" sz="2200" kern="100" dirty="0">
                <a:solidFill>
                  <a:schemeClr val="tx1"/>
                </a:solidFill>
                <a:latin typeface="Calibri" panose="020F0502020204030204" pitchFamily="34" charset="0"/>
                <a:ea typeface="Calibri" panose="020F0502020204030204" pitchFamily="34" charset="0"/>
                <a:cs typeface="Calibri" panose="020F0502020204030204" pitchFamily="34" charset="0"/>
              </a:rPr>
              <a:t>Maximize funding of DE revocable trust during life and minimize pour over under Will of non-DE decedent</a:t>
            </a:r>
          </a:p>
          <a:p>
            <a:pPr marL="800100" marR="0" lvl="1" indent="-342900">
              <a:spcBef>
                <a:spcPts val="0"/>
              </a:spcBef>
              <a:spcAft>
                <a:spcPts val="0"/>
              </a:spcAft>
              <a:buFont typeface="Arial" panose="020B0604020202020204" pitchFamily="34" charset="0"/>
              <a:buChar char="•"/>
            </a:pPr>
            <a:r>
              <a:rPr lang="en-US" sz="2200" kern="100" dirty="0">
                <a:solidFill>
                  <a:schemeClr val="tx1"/>
                </a:solidFill>
                <a:latin typeface="Calibri" panose="020F0502020204030204" pitchFamily="34" charset="0"/>
                <a:ea typeface="Calibri" panose="020F0502020204030204" pitchFamily="34" charset="0"/>
                <a:cs typeface="Calibri" panose="020F0502020204030204" pitchFamily="34" charset="0"/>
              </a:rPr>
              <a:t>Appoint DE corporate trustee and minimize appointment of non-DE distribution adviser, investment adviser, and protector</a:t>
            </a:r>
          </a:p>
          <a:p>
            <a:pPr marL="800100" marR="0" lvl="1" indent="-342900">
              <a:spcBef>
                <a:spcPts val="0"/>
              </a:spcBef>
              <a:spcAft>
                <a:spcPts val="0"/>
              </a:spcAft>
              <a:buFont typeface="Arial" panose="020B0604020202020204" pitchFamily="34" charset="0"/>
              <a:buChar char="•"/>
            </a:pPr>
            <a:r>
              <a:rPr lang="en-US" sz="2200" kern="100" dirty="0">
                <a:solidFill>
                  <a:schemeClr val="tx1"/>
                </a:solidFill>
                <a:latin typeface="Calibri" panose="020F0502020204030204" pitchFamily="34" charset="0"/>
                <a:ea typeface="Calibri" panose="020F0502020204030204" pitchFamily="34" charset="0"/>
                <a:cs typeface="Calibri" panose="020F0502020204030204" pitchFamily="34" charset="0"/>
              </a:rPr>
              <a:t>Remember that laws of other states—as well as DE law—must be considered</a:t>
            </a:r>
          </a:p>
          <a:p>
            <a:pPr marL="800100" marR="0" lvl="1" indent="-342900">
              <a:spcBef>
                <a:spcPts val="0"/>
              </a:spcBef>
              <a:spcAft>
                <a:spcPts val="0"/>
              </a:spcAft>
              <a:buFont typeface="Arial" panose="020B0604020202020204" pitchFamily="34" charset="0"/>
              <a:buChar char="•"/>
            </a:pPr>
            <a:r>
              <a:rPr lang="en-US" sz="2200" kern="100" dirty="0">
                <a:solidFill>
                  <a:schemeClr val="tx1"/>
                </a:solidFill>
                <a:latin typeface="Calibri" panose="020F0502020204030204" pitchFamily="34" charset="0"/>
                <a:ea typeface="Calibri" panose="020F0502020204030204" pitchFamily="34" charset="0"/>
                <a:cs typeface="Calibri" panose="020F0502020204030204" pitchFamily="34" charset="0"/>
              </a:rPr>
              <a:t>Remember that having DE court adjudicate trust matter is as important as planning to have DE law apply</a:t>
            </a:r>
          </a:p>
          <a:p>
            <a:pPr marL="800100" marR="0" lvl="1" indent="-342900">
              <a:spcBef>
                <a:spcPts val="0"/>
              </a:spcBef>
              <a:spcAft>
                <a:spcPts val="0"/>
              </a:spcAft>
              <a:buFont typeface="Arial" panose="020B0604020202020204" pitchFamily="34" charset="0"/>
              <a:buChar char="•"/>
            </a:pPr>
            <a:r>
              <a:rPr lang="en-US" sz="2200" kern="100" dirty="0">
                <a:solidFill>
                  <a:schemeClr val="tx1"/>
                </a:solidFill>
                <a:latin typeface="Calibri" panose="020F0502020204030204" pitchFamily="34" charset="0"/>
                <a:ea typeface="Calibri" panose="020F0502020204030204" pitchFamily="34" charset="0"/>
                <a:cs typeface="Calibri" panose="020F0502020204030204" pitchFamily="34" charset="0"/>
              </a:rPr>
              <a:t>Whereas law that governs administration of trust may change, law that governs trust’s validity and construction usually does not</a:t>
            </a:r>
          </a:p>
          <a:p>
            <a:endParaRPr lang="en-US" sz="2200" dirty="0"/>
          </a:p>
        </p:txBody>
      </p:sp>
    </p:spTree>
    <p:extLst>
      <p:ext uri="{BB962C8B-B14F-4D97-AF65-F5344CB8AC3E}">
        <p14:creationId xmlns:p14="http://schemas.microsoft.com/office/powerpoint/2010/main" val="2718205882"/>
      </p:ext>
    </p:extLst>
  </p:cSld>
  <p:clrMapOvr>
    <a:masterClrMapping/>
  </p:clrMapOvr>
  <p:transition spd="slow">
    <p:push/>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B255053-8623-404E-B3F8-5982D48735B8}" type="slidenum">
              <a:rPr lang="en-US" smtClean="0"/>
              <a:t>43</a:t>
            </a:fld>
            <a:endParaRPr lang="en-US" dirty="0"/>
          </a:p>
        </p:txBody>
      </p:sp>
      <p:sp>
        <p:nvSpPr>
          <p:cNvPr id="2" name="Title 1"/>
          <p:cNvSpPr>
            <a:spLocks noGrp="1"/>
          </p:cNvSpPr>
          <p:nvPr>
            <p:ph type="title"/>
          </p:nvPr>
        </p:nvSpPr>
        <p:spPr>
          <a:xfrm>
            <a:off x="393700" y="843318"/>
            <a:ext cx="10217150" cy="747357"/>
          </a:xfrm>
        </p:spPr>
        <p:txBody>
          <a:bodyPr/>
          <a:lstStyle/>
          <a:p>
            <a:r>
              <a:rPr lang="en-US" dirty="0"/>
              <a:t>Dangers to Delaware Advantage</a:t>
            </a:r>
          </a:p>
        </p:txBody>
      </p:sp>
      <p:sp>
        <p:nvSpPr>
          <p:cNvPr id="3" name="Content Placeholder 2"/>
          <p:cNvSpPr>
            <a:spLocks noGrp="1"/>
          </p:cNvSpPr>
          <p:nvPr>
            <p:ph type="body" idx="1"/>
          </p:nvPr>
        </p:nvSpPr>
        <p:spPr>
          <a:xfrm>
            <a:off x="609600" y="1678545"/>
            <a:ext cx="10001250" cy="4226955"/>
          </a:xfrm>
        </p:spPr>
        <p:txBody>
          <a:bodyPr/>
          <a:lstStyle/>
          <a:p>
            <a:r>
              <a:rPr lang="en-US" dirty="0"/>
              <a:t>Ongoing Projects</a:t>
            </a:r>
          </a:p>
          <a:p>
            <a:pPr marL="800100" lvl="1" indent="-342900">
              <a:buFont typeface="Arial" panose="020B0604020202020204" pitchFamily="34" charset="0"/>
              <a:buChar char="•"/>
            </a:pPr>
            <a:r>
              <a:rPr lang="en-US" dirty="0">
                <a:solidFill>
                  <a:schemeClr val="tx1"/>
                </a:solidFill>
              </a:rPr>
              <a:t>Third Restatement of Conflict of Laws – www.ali.org/projects/show/conflicts-laws/</a:t>
            </a:r>
          </a:p>
          <a:p>
            <a:pPr marL="800100" lvl="1" indent="-342900">
              <a:buFont typeface="Arial" panose="020B0604020202020204" pitchFamily="34" charset="0"/>
              <a:buChar char="•"/>
            </a:pPr>
            <a:r>
              <a:rPr lang="en-US" dirty="0">
                <a:solidFill>
                  <a:schemeClr val="tx1"/>
                </a:solidFill>
              </a:rPr>
              <a:t>Conflict of Laws in Trusts and Estates Act – www.uniformlaws.org/committees/community-home</a:t>
            </a:r>
          </a:p>
          <a:p>
            <a:endParaRPr lang="en-US" dirty="0"/>
          </a:p>
        </p:txBody>
      </p:sp>
    </p:spTree>
    <p:extLst>
      <p:ext uri="{BB962C8B-B14F-4D97-AF65-F5344CB8AC3E}">
        <p14:creationId xmlns:p14="http://schemas.microsoft.com/office/powerpoint/2010/main" val="19965962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Disclaimer</a:t>
            </a:r>
          </a:p>
        </p:txBody>
      </p:sp>
      <p:sp>
        <p:nvSpPr>
          <p:cNvPr id="3" name="Content Placeholder 2"/>
          <p:cNvSpPr>
            <a:spLocks noGrp="1"/>
          </p:cNvSpPr>
          <p:nvPr>
            <p:ph idx="1"/>
          </p:nvPr>
        </p:nvSpPr>
        <p:spPr>
          <a:xfrm>
            <a:off x="396814" y="1409700"/>
            <a:ext cx="10064513" cy="4589283"/>
          </a:xfrm>
        </p:spPr>
        <p:txBody>
          <a:bodyPr>
            <a:normAutofit lnSpcReduction="10000"/>
          </a:bodyPr>
          <a:lstStyle/>
          <a:p>
            <a:pPr>
              <a:lnSpc>
                <a:spcPct val="100000"/>
              </a:lnSpc>
              <a:spcBef>
                <a:spcPts val="0"/>
              </a:spcBef>
            </a:pPr>
            <a:r>
              <a:rPr lang="en-US" sz="1600" dirty="0"/>
              <a:t>This material is for general informational purposes only. It is not intended as professional, legal, accounting, or tax advice, and any such intention or advice is expressly disclaimed. The application and impact of laws can vary widely based on the specific facts involved or may change, and you should consult directly with your legal, accounting, or tax adviser with respect to your particular inquiries and needs.</a:t>
            </a:r>
          </a:p>
          <a:p>
            <a:pPr>
              <a:lnSpc>
                <a:spcPct val="100000"/>
              </a:lnSpc>
              <a:spcBef>
                <a:spcPts val="0"/>
              </a:spcBef>
            </a:pPr>
            <a:endParaRPr lang="en-US" sz="1600" dirty="0"/>
          </a:p>
          <a:p>
            <a:pPr>
              <a:lnSpc>
                <a:spcPct val="100000"/>
              </a:lnSpc>
              <a:spcBef>
                <a:spcPts val="0"/>
              </a:spcBef>
            </a:pPr>
            <a:r>
              <a:rPr lang="en-US" sz="1600" dirty="0"/>
              <a:t>Neither Young Conaway Stargatt &amp; Taylor, LLP, nor any attorney or author is responsible for any errors or omissions contained in this material. All information is provided “as is,” with no guarantee of completeness, accuracy, or timeliness, and without warranty of any kind, express or implied. In no event will Young Conaway Stargatt &amp; Taylor, LLP, its attorneys, or authors be liable to you or anyone else for any decision made or action taken in reliance on any information in this material or for any consequential, special, or similar damages, even if advised of the possibility of such damages. This material does not reflect the opinions of Young Conaway Stargatt &amp; Taylor, LLP.</a:t>
            </a:r>
          </a:p>
          <a:p>
            <a:pPr>
              <a:lnSpc>
                <a:spcPct val="100000"/>
              </a:lnSpc>
              <a:spcBef>
                <a:spcPts val="0"/>
              </a:spcBef>
            </a:pPr>
            <a:endParaRPr lang="en-US" sz="1600" dirty="0"/>
          </a:p>
          <a:p>
            <a:pPr>
              <a:lnSpc>
                <a:spcPct val="100000"/>
              </a:lnSpc>
              <a:spcBef>
                <a:spcPts val="0"/>
              </a:spcBef>
            </a:pPr>
            <a:r>
              <a:rPr lang="en-US" sz="1600" dirty="0"/>
              <a:t>Circular 230 Disclosure: To comply with U.S. Treasury Regulations, any information contained in this material is not intended or written to be used, and cannot be used, by the recipient or any other person for the purpose of (1) avoiding penalties or any other restrictions that may be imposed under the Internal Revenue Code (IRC) or any other applicable tax law, or (2) promoting, marketing, or recommending to another party any transaction, arrangement, or other matter in violation of the IRC or any other applicable law or regulation.</a:t>
            </a:r>
          </a:p>
          <a:p>
            <a:pPr>
              <a:lnSpc>
                <a:spcPct val="100000"/>
              </a:lnSpc>
              <a:spcBef>
                <a:spcPts val="0"/>
              </a:spcBef>
            </a:pPr>
            <a:endParaRPr lang="en-US" sz="1600" dirty="0"/>
          </a:p>
          <a:p>
            <a:pPr>
              <a:lnSpc>
                <a:spcPct val="100000"/>
              </a:lnSpc>
              <a:spcBef>
                <a:spcPts val="0"/>
              </a:spcBef>
            </a:pPr>
            <a:r>
              <a:rPr lang="en-US" sz="1600" dirty="0"/>
              <a:t>© 2024 Young Conaway Stargatt &amp; Taylor, LLP. All rights reserved.</a:t>
            </a:r>
          </a:p>
        </p:txBody>
      </p:sp>
      <p:sp>
        <p:nvSpPr>
          <p:cNvPr id="4" name="Slide Number Placeholder 3">
            <a:extLst>
              <a:ext uri="{FF2B5EF4-FFF2-40B4-BE49-F238E27FC236}">
                <a16:creationId xmlns:a16="http://schemas.microsoft.com/office/drawing/2014/main" id="{BEB68349-4F26-01BE-31B7-33E5B714196E}"/>
              </a:ext>
            </a:extLst>
          </p:cNvPr>
          <p:cNvSpPr>
            <a:spLocks noGrp="1"/>
          </p:cNvSpPr>
          <p:nvPr>
            <p:ph type="sldNum" sz="quarter" idx="12"/>
          </p:nvPr>
        </p:nvSpPr>
        <p:spPr>
          <a:xfrm>
            <a:off x="9224749" y="6419849"/>
            <a:ext cx="2743200" cy="365125"/>
          </a:xfrm>
        </p:spPr>
        <p:txBody>
          <a:bodyPr/>
          <a:lstStyle/>
          <a:p>
            <a:fld id="{7B819E70-9D66-4C65-B402-6893FDA0541B}" type="slidenum">
              <a:rPr lang="en-US" smtClean="0"/>
              <a:t>44</a:t>
            </a:fld>
            <a:endParaRPr lang="en-US" dirty="0"/>
          </a:p>
        </p:txBody>
      </p:sp>
    </p:spTree>
    <p:extLst>
      <p:ext uri="{BB962C8B-B14F-4D97-AF65-F5344CB8AC3E}">
        <p14:creationId xmlns:p14="http://schemas.microsoft.com/office/powerpoint/2010/main" val="2127923330"/>
      </p:ext>
    </p:extLst>
  </p:cSld>
  <p:clrMapOvr>
    <a:masterClrMapping/>
  </p:clrMapOvr>
  <p:transition spd="slow">
    <p:push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7B8FC-DD6E-481E-406D-E6D0044A11B6}"/>
              </a:ext>
            </a:extLst>
          </p:cNvPr>
          <p:cNvSpPr>
            <a:spLocks noGrp="1"/>
          </p:cNvSpPr>
          <p:nvPr>
            <p:ph type="title"/>
          </p:nvPr>
        </p:nvSpPr>
        <p:spPr/>
        <p:txBody>
          <a:bodyPr vert="horz" lIns="91440" tIns="45720" rIns="91440" bIns="45720" rtlCol="0" anchor="ctr">
            <a:normAutofit/>
          </a:bodyPr>
          <a:lstStyle/>
          <a:p>
            <a:r>
              <a:rPr lang="en-US" sz="3600" dirty="0"/>
              <a:t>Restatement Rules</a:t>
            </a:r>
          </a:p>
        </p:txBody>
      </p:sp>
      <p:sp>
        <p:nvSpPr>
          <p:cNvPr id="4" name="Slide Number Placeholder 3"/>
          <p:cNvSpPr>
            <a:spLocks noGrp="1"/>
          </p:cNvSpPr>
          <p:nvPr>
            <p:ph type="sldNum" sz="quarter" idx="12"/>
          </p:nvPr>
        </p:nvSpPr>
        <p:spPr/>
        <p:txBody>
          <a:bodyPr/>
          <a:lstStyle/>
          <a:p>
            <a:fld id="{CB255053-8623-404E-B3F8-5982D48735B8}" type="slidenum">
              <a:rPr lang="en-US" smtClean="0"/>
              <a:t>5</a:t>
            </a:fld>
            <a:endParaRPr lang="en-US" dirty="0"/>
          </a:p>
        </p:txBody>
      </p:sp>
      <p:sp>
        <p:nvSpPr>
          <p:cNvPr id="3" name="Content Placeholder 2">
            <a:extLst>
              <a:ext uri="{FF2B5EF4-FFF2-40B4-BE49-F238E27FC236}">
                <a16:creationId xmlns:a16="http://schemas.microsoft.com/office/drawing/2014/main" id="{2ADE808C-F097-9DC2-370C-50B0CAA690E8}"/>
              </a:ext>
            </a:extLst>
          </p:cNvPr>
          <p:cNvSpPr>
            <a:spLocks noGrp="1"/>
          </p:cNvSpPr>
          <p:nvPr>
            <p:ph idx="1"/>
          </p:nvPr>
        </p:nvSpPr>
        <p:spPr>
          <a:xfrm>
            <a:off x="609600" y="1409700"/>
            <a:ext cx="9851727" cy="4589283"/>
          </a:xfrm>
        </p:spPr>
        <p:txBody>
          <a:bodyPr>
            <a:noAutofit/>
          </a:bodyPr>
          <a:lstStyle/>
          <a:p>
            <a:r>
              <a:rPr lang="en-US" sz="2800" dirty="0">
                <a:solidFill>
                  <a:schemeClr val="tx1"/>
                </a:solidFill>
                <a:effectLst/>
                <a:ea typeface="Times New Roman" panose="02020603050405020304" pitchFamily="18" charset="0"/>
              </a:rPr>
              <a:t>Definitions</a:t>
            </a:r>
          </a:p>
          <a:p>
            <a:pPr marL="914400" lvl="1" indent="-457200">
              <a:buFont typeface="Arial" panose="020B0604020202020204" pitchFamily="34" charset="0"/>
              <a:buChar char="•"/>
            </a:pPr>
            <a:r>
              <a:rPr lang="en-US" dirty="0">
                <a:solidFill>
                  <a:schemeClr val="tx1"/>
                </a:solidFill>
                <a:effectLst/>
                <a:ea typeface="Times New Roman" panose="02020603050405020304" pitchFamily="18" charset="0"/>
              </a:rPr>
              <a:t>“Validity” (</a:t>
            </a:r>
            <a:r>
              <a:rPr lang="en-US" i="1" dirty="0">
                <a:solidFill>
                  <a:schemeClr val="tx1"/>
                </a:solidFill>
                <a:effectLst/>
                <a:ea typeface="Times New Roman" panose="02020603050405020304" pitchFamily="18" charset="0"/>
              </a:rPr>
              <a:t>Restatement</a:t>
            </a:r>
            <a:r>
              <a:rPr lang="en-US" dirty="0">
                <a:solidFill>
                  <a:schemeClr val="tx1"/>
                </a:solidFill>
                <a:effectLst/>
                <a:ea typeface="Times New Roman" panose="02020603050405020304" pitchFamily="18" charset="0"/>
              </a:rPr>
              <a:t> §</a:t>
            </a:r>
            <a:r>
              <a:rPr lang="en-US" dirty="0">
                <a:solidFill>
                  <a:schemeClr val="tx1"/>
                </a:solidFill>
                <a:ea typeface="Times New Roman" panose="02020603050405020304" pitchFamily="18" charset="0"/>
              </a:rPr>
              <a:t>§ 269, 270, 278) </a:t>
            </a:r>
            <a:r>
              <a:rPr lang="en-US" dirty="0">
                <a:solidFill>
                  <a:schemeClr val="tx1"/>
                </a:solidFill>
                <a:effectLst/>
                <a:ea typeface="Times New Roman" panose="02020603050405020304" pitchFamily="18" charset="0"/>
              </a:rPr>
              <a:t>involves:</a:t>
            </a:r>
          </a:p>
          <a:p>
            <a:pPr marL="1257300" lvl="2" indent="-342900">
              <a:buFont typeface="Arial" panose="020B0604020202020204" pitchFamily="34" charset="0"/>
              <a:buChar char="•"/>
            </a:pPr>
            <a:r>
              <a:rPr lang="en-US" dirty="0">
                <a:solidFill>
                  <a:schemeClr val="tx1"/>
                </a:solidFill>
                <a:effectLst/>
                <a:ea typeface="Times New Roman" panose="02020603050405020304" pitchFamily="18" charset="0"/>
              </a:rPr>
              <a:t>Rule against perpetuities or rule against suspension of absolute ownership or power of alienation</a:t>
            </a:r>
          </a:p>
          <a:p>
            <a:pPr marL="1257300" lvl="2" indent="-342900">
              <a:buFont typeface="Arial" panose="020B0604020202020204" pitchFamily="34" charset="0"/>
              <a:buChar char="•"/>
            </a:pPr>
            <a:r>
              <a:rPr lang="en-US" dirty="0">
                <a:solidFill>
                  <a:schemeClr val="tx1"/>
                </a:solidFill>
                <a:effectLst/>
                <a:ea typeface="Times New Roman" panose="02020603050405020304" pitchFamily="18" charset="0"/>
              </a:rPr>
              <a:t>Rule against accumulations</a:t>
            </a:r>
          </a:p>
          <a:p>
            <a:pPr marL="1257300" lvl="2" indent="-342900">
              <a:buFont typeface="Arial" panose="020B0604020202020204" pitchFamily="34" charset="0"/>
              <a:buChar char="•"/>
            </a:pPr>
            <a:r>
              <a:rPr lang="en-US" dirty="0">
                <a:solidFill>
                  <a:schemeClr val="tx1"/>
                </a:solidFill>
                <a:effectLst/>
                <a:ea typeface="Times New Roman" panose="02020603050405020304" pitchFamily="18" charset="0"/>
              </a:rPr>
              <a:t>Legality of trust purpose</a:t>
            </a:r>
          </a:p>
          <a:p>
            <a:pPr marL="1257300" lvl="2" indent="-342900">
              <a:buFont typeface="Arial" panose="020B0604020202020204" pitchFamily="34" charset="0"/>
              <a:buChar char="•"/>
            </a:pPr>
            <a:r>
              <a:rPr lang="en-US" dirty="0">
                <a:solidFill>
                  <a:schemeClr val="tx1"/>
                </a:solidFill>
                <a:effectLst/>
                <a:ea typeface="Times New Roman" panose="02020603050405020304" pitchFamily="18" charset="0"/>
              </a:rPr>
              <a:t>Legality of trust condition – promoting divorce; restraining marriage</a:t>
            </a:r>
          </a:p>
          <a:p>
            <a:pPr marL="1257300" lvl="2" indent="-342900">
              <a:buFont typeface="Arial" panose="020B0604020202020204" pitchFamily="34" charset="0"/>
              <a:buChar char="•"/>
            </a:pPr>
            <a:r>
              <a:rPr lang="en-US" dirty="0">
                <a:solidFill>
                  <a:schemeClr val="tx1"/>
                </a:solidFill>
                <a:ea typeface="Times New Roman" panose="02020603050405020304" pitchFamily="18" charset="0"/>
              </a:rPr>
              <a:t>Enforceability of trust </a:t>
            </a:r>
          </a:p>
          <a:p>
            <a:pPr marL="1257300" lvl="2" indent="-342900">
              <a:buFont typeface="Arial" panose="020B0604020202020204" pitchFamily="34" charset="0"/>
              <a:buChar char="•"/>
            </a:pPr>
            <a:r>
              <a:rPr lang="en-US" dirty="0">
                <a:solidFill>
                  <a:schemeClr val="tx1"/>
                </a:solidFill>
                <a:ea typeface="Times New Roman" panose="02020603050405020304" pitchFamily="18" charset="0"/>
              </a:rPr>
              <a:t>Capriciousness of trust purpose</a:t>
            </a:r>
          </a:p>
          <a:p>
            <a:pPr marL="914400" lvl="1" indent="-457200">
              <a:buFont typeface="Arial" panose="020B0604020202020204" pitchFamily="34" charset="0"/>
              <a:buChar char="•"/>
            </a:pPr>
            <a:r>
              <a:rPr lang="en-US" dirty="0">
                <a:solidFill>
                  <a:schemeClr val="tx1"/>
                </a:solidFill>
                <a:effectLst/>
                <a:ea typeface="Times New Roman" panose="02020603050405020304" pitchFamily="18" charset="0"/>
              </a:rPr>
              <a:t>“Validity” does </a:t>
            </a:r>
            <a:r>
              <a:rPr lang="en-US" u="sng" dirty="0">
                <a:solidFill>
                  <a:schemeClr val="tx1"/>
                </a:solidFill>
                <a:effectLst/>
                <a:ea typeface="Times New Roman" panose="02020603050405020304" pitchFamily="18" charset="0"/>
              </a:rPr>
              <a:t>not</a:t>
            </a:r>
            <a:r>
              <a:rPr lang="en-US" dirty="0">
                <a:solidFill>
                  <a:schemeClr val="tx1"/>
                </a:solidFill>
                <a:effectLst/>
                <a:ea typeface="Times New Roman" panose="02020603050405020304" pitchFamily="18" charset="0"/>
              </a:rPr>
              <a:t> involve restraints on alienation of beneficiaries’ interests</a:t>
            </a:r>
          </a:p>
          <a:p>
            <a:pPr marL="457200" lvl="1" indent="0">
              <a:buNone/>
            </a:pPr>
            <a:endParaRPr lang="en-US" sz="2400" dirty="0">
              <a:ea typeface="Times New Roman" panose="02020603050405020304" pitchFamily="18" charset="0"/>
            </a:endParaRPr>
          </a:p>
          <a:p>
            <a:endParaRPr lang="en-US" sz="2800" dirty="0"/>
          </a:p>
        </p:txBody>
      </p:sp>
    </p:spTree>
    <p:extLst>
      <p:ext uri="{BB962C8B-B14F-4D97-AF65-F5344CB8AC3E}">
        <p14:creationId xmlns:p14="http://schemas.microsoft.com/office/powerpoint/2010/main" val="410164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164DC-E3C7-89E8-237E-0F4787E04F00}"/>
              </a:ext>
            </a:extLst>
          </p:cNvPr>
          <p:cNvSpPr>
            <a:spLocks noGrp="1"/>
          </p:cNvSpPr>
          <p:nvPr>
            <p:ph type="title"/>
          </p:nvPr>
        </p:nvSpPr>
        <p:spPr>
          <a:xfrm>
            <a:off x="381000" y="466724"/>
            <a:ext cx="10401441" cy="1034049"/>
          </a:xfrm>
        </p:spPr>
        <p:txBody>
          <a:bodyPr vert="horz" lIns="91440" tIns="45720" rIns="91440" bIns="45720" rtlCol="0" anchor="ctr">
            <a:normAutofit/>
          </a:bodyPr>
          <a:lstStyle/>
          <a:p>
            <a:r>
              <a:rPr lang="en-US" sz="3600" dirty="0"/>
              <a:t>Restatement Rules	</a:t>
            </a:r>
          </a:p>
        </p:txBody>
      </p:sp>
      <p:sp>
        <p:nvSpPr>
          <p:cNvPr id="4" name="Slide Number Placeholder 3"/>
          <p:cNvSpPr>
            <a:spLocks noGrp="1"/>
          </p:cNvSpPr>
          <p:nvPr>
            <p:ph type="sldNum" sz="quarter" idx="12"/>
          </p:nvPr>
        </p:nvSpPr>
        <p:spPr/>
        <p:txBody>
          <a:bodyPr/>
          <a:lstStyle/>
          <a:p>
            <a:fld id="{CB255053-8623-404E-B3F8-5982D48735B8}" type="slidenum">
              <a:rPr lang="en-US" smtClean="0"/>
              <a:t>6</a:t>
            </a:fld>
            <a:endParaRPr lang="en-US" dirty="0"/>
          </a:p>
        </p:txBody>
      </p:sp>
      <p:sp>
        <p:nvSpPr>
          <p:cNvPr id="3" name="Content Placeholder 2">
            <a:extLst>
              <a:ext uri="{FF2B5EF4-FFF2-40B4-BE49-F238E27FC236}">
                <a16:creationId xmlns:a16="http://schemas.microsoft.com/office/drawing/2014/main" id="{9F9B85A7-5C64-1665-9999-BFFD5FC982D1}"/>
              </a:ext>
            </a:extLst>
          </p:cNvPr>
          <p:cNvSpPr>
            <a:spLocks noGrp="1"/>
          </p:cNvSpPr>
          <p:nvPr>
            <p:ph idx="4294967295"/>
          </p:nvPr>
        </p:nvSpPr>
        <p:spPr>
          <a:xfrm>
            <a:off x="614436" y="1409700"/>
            <a:ext cx="10064750" cy="4442412"/>
          </a:xfrm>
        </p:spPr>
        <p:txBody>
          <a:bodyPr>
            <a:normAutofit/>
          </a:bodyPr>
          <a:lstStyle/>
          <a:p>
            <a:pPr>
              <a:spcBef>
                <a:spcPts val="500"/>
              </a:spcBef>
            </a:pPr>
            <a:r>
              <a:rPr lang="en-US" sz="2800" dirty="0"/>
              <a:t>Definitions (cont.) </a:t>
            </a:r>
          </a:p>
          <a:p>
            <a:pPr lvl="1"/>
            <a:r>
              <a:rPr lang="en-US" dirty="0"/>
              <a:t>“Administration” (</a:t>
            </a:r>
            <a:r>
              <a:rPr lang="en-US" i="1" dirty="0"/>
              <a:t>Restatement</a:t>
            </a:r>
            <a:r>
              <a:rPr lang="en-US" dirty="0"/>
              <a:t> §§ 271, 272, 279) involves:</a:t>
            </a:r>
          </a:p>
          <a:p>
            <a:pPr lvl="2"/>
            <a:r>
              <a:rPr lang="en-US" dirty="0"/>
              <a:t>Duties owed by trustee to beneficiaries</a:t>
            </a:r>
          </a:p>
          <a:p>
            <a:pPr lvl="2"/>
            <a:r>
              <a:rPr lang="en-US" dirty="0"/>
              <a:t>Trustee’s powers</a:t>
            </a:r>
          </a:p>
          <a:p>
            <a:pPr lvl="2"/>
            <a:r>
              <a:rPr lang="en-US" dirty="0"/>
              <a:t>Liability of trustee for breach of trust</a:t>
            </a:r>
          </a:p>
          <a:p>
            <a:pPr lvl="2"/>
            <a:r>
              <a:rPr lang="en-US" dirty="0"/>
              <a:t>Proper trust investments</a:t>
            </a:r>
          </a:p>
          <a:p>
            <a:pPr lvl="2"/>
            <a:r>
              <a:rPr lang="en-US" dirty="0"/>
              <a:t>Trustee’s compensation</a:t>
            </a:r>
          </a:p>
          <a:p>
            <a:pPr lvl="2"/>
            <a:r>
              <a:rPr lang="en-US" dirty="0"/>
              <a:t>Trustee’s right to indemnification </a:t>
            </a:r>
          </a:p>
          <a:p>
            <a:pPr lvl="2"/>
            <a:r>
              <a:rPr lang="en-US" dirty="0"/>
              <a:t>Removal of trustee</a:t>
            </a:r>
          </a:p>
          <a:p>
            <a:pPr lvl="2"/>
            <a:r>
              <a:rPr lang="en-US" dirty="0"/>
              <a:t>Appointment of successor trustee</a:t>
            </a:r>
          </a:p>
          <a:p>
            <a:pPr lvl="2"/>
            <a:r>
              <a:rPr lang="en-US" dirty="0"/>
              <a:t>Terminability of trust</a:t>
            </a:r>
          </a:p>
          <a:p>
            <a:pPr marL="0" marR="0" indent="0">
              <a:spcBef>
                <a:spcPts val="500"/>
              </a:spcBef>
              <a:spcAft>
                <a:spcPts val="0"/>
              </a:spcAft>
              <a:buNone/>
            </a:pPr>
            <a:endParaRPr lang="en-US" dirty="0"/>
          </a:p>
        </p:txBody>
      </p:sp>
    </p:spTree>
    <p:extLst>
      <p:ext uri="{BB962C8B-B14F-4D97-AF65-F5344CB8AC3E}">
        <p14:creationId xmlns:p14="http://schemas.microsoft.com/office/powerpoint/2010/main" val="3770274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164DC-E3C7-89E8-237E-0F4787E04F00}"/>
              </a:ext>
            </a:extLst>
          </p:cNvPr>
          <p:cNvSpPr>
            <a:spLocks noGrp="1"/>
          </p:cNvSpPr>
          <p:nvPr>
            <p:ph type="title"/>
          </p:nvPr>
        </p:nvSpPr>
        <p:spPr>
          <a:xfrm>
            <a:off x="381000" y="466724"/>
            <a:ext cx="10401441" cy="1034049"/>
          </a:xfrm>
        </p:spPr>
        <p:txBody>
          <a:bodyPr vert="horz" lIns="91440" tIns="45720" rIns="91440" bIns="45720" rtlCol="0" anchor="ctr">
            <a:normAutofit/>
          </a:bodyPr>
          <a:lstStyle/>
          <a:p>
            <a:r>
              <a:rPr lang="en-US" sz="3600" dirty="0"/>
              <a:t>Restatement </a:t>
            </a:r>
            <a:r>
              <a:rPr lang="en-US" dirty="0"/>
              <a:t>Rules</a:t>
            </a:r>
            <a:endParaRPr lang="en-US" sz="3600" dirty="0"/>
          </a:p>
        </p:txBody>
      </p:sp>
      <p:sp>
        <p:nvSpPr>
          <p:cNvPr id="4" name="Slide Number Placeholder 3"/>
          <p:cNvSpPr>
            <a:spLocks noGrp="1"/>
          </p:cNvSpPr>
          <p:nvPr>
            <p:ph type="sldNum" sz="quarter" idx="12"/>
          </p:nvPr>
        </p:nvSpPr>
        <p:spPr/>
        <p:txBody>
          <a:bodyPr/>
          <a:lstStyle/>
          <a:p>
            <a:fld id="{CB255053-8623-404E-B3F8-5982D48735B8}" type="slidenum">
              <a:rPr lang="en-US" smtClean="0"/>
              <a:t>7</a:t>
            </a:fld>
            <a:endParaRPr lang="en-US" dirty="0"/>
          </a:p>
        </p:txBody>
      </p:sp>
      <p:sp>
        <p:nvSpPr>
          <p:cNvPr id="3" name="Content Placeholder 2">
            <a:extLst>
              <a:ext uri="{FF2B5EF4-FFF2-40B4-BE49-F238E27FC236}">
                <a16:creationId xmlns:a16="http://schemas.microsoft.com/office/drawing/2014/main" id="{9F9B85A7-5C64-1665-9999-BFFD5FC982D1}"/>
              </a:ext>
            </a:extLst>
          </p:cNvPr>
          <p:cNvSpPr>
            <a:spLocks noGrp="1"/>
          </p:cNvSpPr>
          <p:nvPr>
            <p:ph idx="4294967295"/>
          </p:nvPr>
        </p:nvSpPr>
        <p:spPr>
          <a:xfrm>
            <a:off x="614436" y="1409700"/>
            <a:ext cx="10064750" cy="4442412"/>
          </a:xfrm>
        </p:spPr>
        <p:txBody>
          <a:bodyPr>
            <a:normAutofit/>
          </a:bodyPr>
          <a:lstStyle/>
          <a:p>
            <a:pPr>
              <a:spcBef>
                <a:spcPts val="500"/>
              </a:spcBef>
            </a:pPr>
            <a:r>
              <a:rPr lang="en-US" sz="2800" dirty="0"/>
              <a:t>Definitions (cont.) </a:t>
            </a:r>
          </a:p>
          <a:p>
            <a:pPr lvl="1"/>
            <a:r>
              <a:rPr lang="en-US" dirty="0"/>
              <a:t>“Construction” (</a:t>
            </a:r>
            <a:r>
              <a:rPr lang="en-US" i="1" dirty="0"/>
              <a:t>Restatement</a:t>
            </a:r>
            <a:r>
              <a:rPr lang="en-US" dirty="0"/>
              <a:t> §§ 268, 277) involves:</a:t>
            </a:r>
          </a:p>
          <a:p>
            <a:pPr lvl="2"/>
            <a:r>
              <a:rPr lang="en-US" dirty="0"/>
              <a:t>Identity of beneficiaries </a:t>
            </a:r>
          </a:p>
          <a:p>
            <a:pPr lvl="2"/>
            <a:r>
              <a:rPr lang="en-US" dirty="0"/>
              <a:t>Extent of beneficiaries’ interests</a:t>
            </a:r>
          </a:p>
          <a:p>
            <a:pPr lvl="2"/>
            <a:r>
              <a:rPr lang="en-US" dirty="0"/>
              <a:t>Allocation between principal and income</a:t>
            </a:r>
          </a:p>
          <a:p>
            <a:pPr lvl="1"/>
            <a:r>
              <a:rPr lang="en-US" dirty="0"/>
              <a:t>“Restraints on Alienation of Beneficiaries’ Interests” (</a:t>
            </a:r>
            <a:r>
              <a:rPr lang="en-US" i="1" dirty="0"/>
              <a:t>Restatement</a:t>
            </a:r>
            <a:r>
              <a:rPr lang="en-US" dirty="0"/>
              <a:t> §§ 273, 280) involve:</a:t>
            </a:r>
          </a:p>
          <a:p>
            <a:pPr lvl="2"/>
            <a:r>
              <a:rPr lang="en-US" dirty="0"/>
              <a:t>Whether beneficiary may assign interest</a:t>
            </a:r>
          </a:p>
          <a:p>
            <a:pPr lvl="2"/>
            <a:r>
              <a:rPr lang="en-US" dirty="0"/>
              <a:t>Whether creditor may reach beneficiary’s interest</a:t>
            </a:r>
          </a:p>
          <a:p>
            <a:pPr lvl="1"/>
            <a:r>
              <a:rPr lang="en-US" dirty="0"/>
              <a:t>“Court Supervision of Administration” (</a:t>
            </a:r>
            <a:r>
              <a:rPr lang="en-US" i="1" dirty="0"/>
              <a:t>Restatement</a:t>
            </a:r>
            <a:r>
              <a:rPr lang="en-US" dirty="0"/>
              <a:t> §§ 267, 276)</a:t>
            </a:r>
          </a:p>
          <a:p>
            <a:pPr lvl="1"/>
            <a:endParaRPr lang="en-US" dirty="0"/>
          </a:p>
          <a:p>
            <a:pPr>
              <a:spcBef>
                <a:spcPts val="500"/>
              </a:spcBef>
            </a:pPr>
            <a:endParaRPr lang="en-US" dirty="0"/>
          </a:p>
          <a:p>
            <a:pPr marL="0" marR="0" indent="0">
              <a:spcBef>
                <a:spcPts val="500"/>
              </a:spcBef>
              <a:spcAft>
                <a:spcPts val="0"/>
              </a:spcAft>
              <a:buNone/>
            </a:pPr>
            <a:endParaRPr lang="en-US" dirty="0"/>
          </a:p>
          <a:p>
            <a:pPr marL="0" marR="0" indent="0">
              <a:spcBef>
                <a:spcPts val="500"/>
              </a:spcBef>
              <a:spcAft>
                <a:spcPts val="0"/>
              </a:spcAft>
              <a:buNone/>
            </a:pPr>
            <a:endParaRPr lang="en-US" dirty="0"/>
          </a:p>
        </p:txBody>
      </p:sp>
    </p:spTree>
    <p:extLst>
      <p:ext uri="{BB962C8B-B14F-4D97-AF65-F5344CB8AC3E}">
        <p14:creationId xmlns:p14="http://schemas.microsoft.com/office/powerpoint/2010/main" val="2447315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B255053-8623-404E-B3F8-5982D48735B8}" type="slidenum">
              <a:rPr lang="en-US" smtClean="0"/>
              <a:t>8</a:t>
            </a:fld>
            <a:endParaRPr lang="en-US" dirty="0"/>
          </a:p>
        </p:txBody>
      </p:sp>
      <p:sp>
        <p:nvSpPr>
          <p:cNvPr id="2" name="Title 1">
            <a:extLst>
              <a:ext uri="{FF2B5EF4-FFF2-40B4-BE49-F238E27FC236}">
                <a16:creationId xmlns:a16="http://schemas.microsoft.com/office/drawing/2014/main" id="{5495B13E-359B-A499-E0AF-3E0AA3C4BA7C}"/>
              </a:ext>
            </a:extLst>
          </p:cNvPr>
          <p:cNvSpPr>
            <a:spLocks noGrp="1"/>
          </p:cNvSpPr>
          <p:nvPr>
            <p:ph type="title"/>
          </p:nvPr>
        </p:nvSpPr>
        <p:spPr>
          <a:xfrm>
            <a:off x="393700" y="876300"/>
            <a:ext cx="10217150" cy="814742"/>
          </a:xfrm>
        </p:spPr>
        <p:txBody>
          <a:bodyPr vert="horz" lIns="91440" tIns="45720" rIns="91440" bIns="45720" rtlCol="0" anchor="ctr">
            <a:normAutofit/>
          </a:bodyPr>
          <a:lstStyle/>
          <a:p>
            <a:r>
              <a:rPr lang="en-US" sz="3600" dirty="0"/>
              <a:t>Restatement – Effectiveness of Designation</a:t>
            </a:r>
          </a:p>
        </p:txBody>
      </p:sp>
      <p:sp>
        <p:nvSpPr>
          <p:cNvPr id="3" name="Content Placeholder 2">
            <a:extLst>
              <a:ext uri="{FF2B5EF4-FFF2-40B4-BE49-F238E27FC236}">
                <a16:creationId xmlns:a16="http://schemas.microsoft.com/office/drawing/2014/main" id="{F1BF321A-BEFB-3740-560F-2061D22AB303}"/>
              </a:ext>
            </a:extLst>
          </p:cNvPr>
          <p:cNvSpPr>
            <a:spLocks noGrp="1"/>
          </p:cNvSpPr>
          <p:nvPr>
            <p:ph type="body" idx="1"/>
          </p:nvPr>
        </p:nvSpPr>
        <p:spPr>
          <a:xfrm>
            <a:off x="628650" y="1678545"/>
            <a:ext cx="9982200" cy="4226955"/>
          </a:xfrm>
        </p:spPr>
        <p:txBody>
          <a:bodyPr/>
          <a:lstStyle/>
          <a:p>
            <a:r>
              <a:rPr lang="en-US" dirty="0"/>
              <a:t>Validity – Moveables</a:t>
            </a:r>
          </a:p>
          <a:p>
            <a:pPr marL="800100" lvl="1" indent="-342900">
              <a:buFont typeface="Arial" panose="020B0604020202020204" pitchFamily="34" charset="0"/>
              <a:buChar char="•"/>
            </a:pPr>
            <a:r>
              <a:rPr lang="en-US" dirty="0">
                <a:solidFill>
                  <a:schemeClr val="tx1"/>
                </a:solidFill>
              </a:rPr>
              <a:t>Designation of DE Law will be respected if:</a:t>
            </a:r>
          </a:p>
          <a:p>
            <a:pPr marL="1200150" lvl="2" indent="-285750">
              <a:buFont typeface="Arial" panose="020B0604020202020204" pitchFamily="34" charset="0"/>
              <a:buChar char="•"/>
            </a:pPr>
            <a:r>
              <a:rPr lang="en-US" dirty="0">
                <a:solidFill>
                  <a:schemeClr val="tx1"/>
                </a:solidFill>
              </a:rPr>
              <a:t>DE has substantial relation to trust</a:t>
            </a:r>
          </a:p>
          <a:p>
            <a:pPr marL="1200150" lvl="2" indent="-285750">
              <a:buFont typeface="Arial" panose="020B0604020202020204" pitchFamily="34" charset="0"/>
              <a:buChar char="•"/>
            </a:pPr>
            <a:r>
              <a:rPr lang="en-US" dirty="0">
                <a:solidFill>
                  <a:schemeClr val="tx1"/>
                </a:solidFill>
              </a:rPr>
              <a:t>Provision does not offend strong public policy of state of testator’s domicile (Will) or state with most significant relation to trust (inter vivos trust)</a:t>
            </a:r>
          </a:p>
          <a:p>
            <a:pPr marL="800100" lvl="1" indent="-342900">
              <a:buFont typeface="Arial" panose="020B0604020202020204" pitchFamily="34" charset="0"/>
              <a:buChar char="•"/>
            </a:pPr>
            <a:r>
              <a:rPr lang="en-US" dirty="0">
                <a:solidFill>
                  <a:schemeClr val="tx1"/>
                </a:solidFill>
              </a:rPr>
              <a:t>Substantial Relation To Trust:</a:t>
            </a:r>
          </a:p>
          <a:p>
            <a:pPr marL="1200150" lvl="2" indent="-285750">
              <a:buFont typeface="Arial" panose="020B0604020202020204" pitchFamily="34" charset="0"/>
              <a:buChar char="•"/>
            </a:pPr>
            <a:r>
              <a:rPr lang="en-US" dirty="0">
                <a:solidFill>
                  <a:schemeClr val="tx1"/>
                </a:solidFill>
              </a:rPr>
              <a:t>Designated as place of administration</a:t>
            </a:r>
          </a:p>
          <a:p>
            <a:pPr marL="1200150" lvl="2" indent="-285750">
              <a:buFont typeface="Arial" panose="020B0604020202020204" pitchFamily="34" charset="0"/>
              <a:buChar char="•"/>
            </a:pPr>
            <a:r>
              <a:rPr lang="en-US" dirty="0">
                <a:solidFill>
                  <a:schemeClr val="tx1"/>
                </a:solidFill>
              </a:rPr>
              <a:t>Place of business or domicile of trustee</a:t>
            </a:r>
          </a:p>
          <a:p>
            <a:pPr marL="1200150" lvl="2" indent="-285750">
              <a:buFont typeface="Arial" panose="020B0604020202020204" pitchFamily="34" charset="0"/>
              <a:buChar char="•"/>
            </a:pPr>
            <a:r>
              <a:rPr lang="en-US" dirty="0">
                <a:solidFill>
                  <a:schemeClr val="tx1"/>
                </a:solidFill>
              </a:rPr>
              <a:t>Domicile of testator or trustor</a:t>
            </a:r>
          </a:p>
          <a:p>
            <a:pPr marL="1200150" lvl="2" indent="-285750">
              <a:buFont typeface="Arial" panose="020B0604020202020204" pitchFamily="34" charset="0"/>
              <a:buChar char="•"/>
            </a:pPr>
            <a:r>
              <a:rPr lang="en-US" dirty="0">
                <a:solidFill>
                  <a:schemeClr val="tx1"/>
                </a:solidFill>
              </a:rPr>
              <a:t>Domicile of beneficiary</a:t>
            </a:r>
          </a:p>
          <a:p>
            <a:pPr marL="457200" lvl="1" indent="0">
              <a:buNone/>
            </a:pPr>
            <a:endParaRPr lang="en-US" dirty="0"/>
          </a:p>
        </p:txBody>
      </p:sp>
    </p:spTree>
    <p:extLst>
      <p:ext uri="{BB962C8B-B14F-4D97-AF65-F5344CB8AC3E}">
        <p14:creationId xmlns:p14="http://schemas.microsoft.com/office/powerpoint/2010/main" val="2487376582"/>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B255053-8623-404E-B3F8-5982D48735B8}" type="slidenum">
              <a:rPr lang="en-US" smtClean="0"/>
              <a:t>9</a:t>
            </a:fld>
            <a:endParaRPr lang="en-US" dirty="0"/>
          </a:p>
        </p:txBody>
      </p:sp>
      <p:sp>
        <p:nvSpPr>
          <p:cNvPr id="2" name="Title 1"/>
          <p:cNvSpPr>
            <a:spLocks noGrp="1"/>
          </p:cNvSpPr>
          <p:nvPr>
            <p:ph type="title"/>
          </p:nvPr>
        </p:nvSpPr>
        <p:spPr>
          <a:xfrm>
            <a:off x="393700" y="1409700"/>
            <a:ext cx="10217150" cy="271817"/>
          </a:xfrm>
        </p:spPr>
        <p:txBody>
          <a:bodyPr vert="horz" lIns="91440" tIns="45720" rIns="91440" bIns="45720" rtlCol="0" anchor="ctr">
            <a:noAutofit/>
          </a:bodyPr>
          <a:lstStyle/>
          <a:p>
            <a:r>
              <a:rPr lang="en-US" dirty="0"/>
              <a:t>Restatement – Effectiveness of Designation</a:t>
            </a:r>
            <a:br>
              <a:rPr lang="en-US" dirty="0"/>
            </a:br>
            <a:r>
              <a:rPr lang="en-US" dirty="0"/>
              <a:t>        </a:t>
            </a:r>
          </a:p>
        </p:txBody>
      </p:sp>
      <p:sp>
        <p:nvSpPr>
          <p:cNvPr id="3" name="Content Placeholder 2"/>
          <p:cNvSpPr>
            <a:spLocks noGrp="1"/>
          </p:cNvSpPr>
          <p:nvPr>
            <p:ph type="body" idx="1"/>
          </p:nvPr>
        </p:nvSpPr>
        <p:spPr>
          <a:xfrm>
            <a:off x="619124" y="1678545"/>
            <a:ext cx="9991725" cy="4226955"/>
          </a:xfrm>
        </p:spPr>
        <p:txBody>
          <a:bodyPr/>
          <a:lstStyle/>
          <a:p>
            <a:r>
              <a:rPr lang="en-US" dirty="0"/>
              <a:t>Strong Public Policy:</a:t>
            </a:r>
          </a:p>
          <a:p>
            <a:pPr marL="800100" lvl="1" indent="-342900">
              <a:buFont typeface="Arial" panose="020B0604020202020204" pitchFamily="34" charset="0"/>
              <a:buChar char="•"/>
            </a:pPr>
            <a:r>
              <a:rPr lang="en-US" dirty="0">
                <a:solidFill>
                  <a:schemeClr val="tx1"/>
                </a:solidFill>
              </a:rPr>
              <a:t>Includes effort to defeat surviving spouse’s elective-share right or to avoid restriction on charitable gift</a:t>
            </a:r>
          </a:p>
          <a:p>
            <a:pPr marL="800100" lvl="1" indent="-342900">
              <a:buFont typeface="Arial" panose="020B0604020202020204" pitchFamily="34" charset="0"/>
              <a:buChar char="•"/>
            </a:pPr>
            <a:r>
              <a:rPr lang="en-US" dirty="0">
                <a:solidFill>
                  <a:schemeClr val="tx1"/>
                </a:solidFill>
              </a:rPr>
              <a:t>Does </a:t>
            </a:r>
            <a:r>
              <a:rPr lang="en-US" u="sng" dirty="0">
                <a:solidFill>
                  <a:schemeClr val="tx1"/>
                </a:solidFill>
              </a:rPr>
              <a:t>not</a:t>
            </a:r>
            <a:r>
              <a:rPr lang="en-US" dirty="0">
                <a:solidFill>
                  <a:schemeClr val="tx1"/>
                </a:solidFill>
              </a:rPr>
              <a:t> include differences in rules against perpetuities or rules against accumulations</a:t>
            </a:r>
          </a:p>
          <a:p>
            <a:pPr marL="800100" lvl="1" indent="-342900">
              <a:buFont typeface="Arial" panose="020B0604020202020204" pitchFamily="34" charset="0"/>
              <a:buChar char="•"/>
            </a:pPr>
            <a:r>
              <a:rPr lang="en-US" dirty="0">
                <a:solidFill>
                  <a:schemeClr val="tx1"/>
                </a:solidFill>
              </a:rPr>
              <a:t>Provision is not invalid simply because it would be invalid in state of testator’s or trustor’s domicile</a:t>
            </a:r>
          </a:p>
          <a:p>
            <a:pPr marL="800100" lvl="1" indent="-342900">
              <a:buFont typeface="Arial" panose="020B0604020202020204" pitchFamily="34" charset="0"/>
              <a:buChar char="•"/>
            </a:pPr>
            <a:r>
              <a:rPr lang="en-US" i="1" dirty="0">
                <a:solidFill>
                  <a:schemeClr val="tx1"/>
                </a:solidFill>
              </a:rPr>
              <a:t>Restatement</a:t>
            </a:r>
            <a:r>
              <a:rPr lang="en-US" dirty="0">
                <a:solidFill>
                  <a:schemeClr val="tx1"/>
                </a:solidFill>
              </a:rPr>
              <a:t> is silent on whether effort to defeat creditor claim is matter of strong public policy</a:t>
            </a:r>
          </a:p>
        </p:txBody>
      </p:sp>
    </p:spTree>
    <p:extLst>
      <p:ext uri="{BB962C8B-B14F-4D97-AF65-F5344CB8AC3E}">
        <p14:creationId xmlns:p14="http://schemas.microsoft.com/office/powerpoint/2010/main" val="23477430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4785</Words>
  <Application>Microsoft Office PowerPoint</Application>
  <PresentationFormat>Widescreen</PresentationFormat>
  <Paragraphs>363</Paragraphs>
  <Slides>44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Calibri Light</vt:lpstr>
      <vt:lpstr>Lato</vt:lpstr>
      <vt:lpstr>Times New Roman</vt:lpstr>
      <vt:lpstr>Office Theme</vt:lpstr>
      <vt:lpstr>2024 Delaware Trust Conference Conflict of Laws: What Makes the Delaware Advantage Work? What Endangers its Future?</vt:lpstr>
      <vt:lpstr>Scope</vt:lpstr>
      <vt:lpstr>Introduction</vt:lpstr>
      <vt:lpstr>Restatement Rules</vt:lpstr>
      <vt:lpstr>Restatement Rules</vt:lpstr>
      <vt:lpstr>Restatement Rules </vt:lpstr>
      <vt:lpstr>Restatement Rules</vt:lpstr>
      <vt:lpstr>Restatement – Effectiveness of Designation</vt:lpstr>
      <vt:lpstr>Restatement – Effectiveness of Designation         </vt:lpstr>
      <vt:lpstr>Restatement – Effectiveness of Designation   </vt:lpstr>
      <vt:lpstr>Restatement – Effectiveness of Designation   </vt:lpstr>
      <vt:lpstr>Restatement – Effectiveness of Designation   </vt:lpstr>
      <vt:lpstr>Restatement – Effectiveness of Designation   </vt:lpstr>
      <vt:lpstr>Restatement – Effectiveness of Designation</vt:lpstr>
      <vt:lpstr>Other Approaches</vt:lpstr>
      <vt:lpstr>Other Approaches</vt:lpstr>
      <vt:lpstr>Other Approaches</vt:lpstr>
      <vt:lpstr>Other Approaches</vt:lpstr>
      <vt:lpstr>Other Approaches</vt:lpstr>
      <vt:lpstr>Other Approaches</vt:lpstr>
      <vt:lpstr>Defenses Against Challenges to Designation of DE Law</vt:lpstr>
      <vt:lpstr>Defenses Against Challenges to Designation of DE Law</vt:lpstr>
      <vt:lpstr>Defenses Against Challenges to Designation of DE Law</vt:lpstr>
      <vt:lpstr>Defenses Against Challenges to Designation of DE Law</vt:lpstr>
      <vt:lpstr>Defenses Against Challenges to Designation of DE Law</vt:lpstr>
      <vt:lpstr>Defenses Against Challenges to Designation of DE Law</vt:lpstr>
      <vt:lpstr>Defenses Against Challenges to Designation of DE Law</vt:lpstr>
      <vt:lpstr>Defenses Against Challenges to Designation of DE Law</vt:lpstr>
      <vt:lpstr>Defenses Against Challenges to Designation of DE Law</vt:lpstr>
      <vt:lpstr>Defenses Against Challenges to Designation of DE Law</vt:lpstr>
      <vt:lpstr>Defenses Against Challenges to Designation of DE Law</vt:lpstr>
      <vt:lpstr>Defenses Against Challenges to Designation of DE Law </vt:lpstr>
      <vt:lpstr>Restatement – DE and Other Applications</vt:lpstr>
      <vt:lpstr>Restatement – DE and Other Applications</vt:lpstr>
      <vt:lpstr>Restatement – DE and Other Applications</vt:lpstr>
      <vt:lpstr>Restatement – DE and Other Applications</vt:lpstr>
      <vt:lpstr>Restatement – DE and Other Applications</vt:lpstr>
      <vt:lpstr>Restatement – DE and Other Applications</vt:lpstr>
      <vt:lpstr>Restatement – DE and Other Applications</vt:lpstr>
      <vt:lpstr>Restatement – DE and Other Applications</vt:lpstr>
      <vt:lpstr>Restatement – DE and Other Applications</vt:lpstr>
      <vt:lpstr>Recommendations</vt:lpstr>
      <vt:lpstr>Dangers to Delaware Advantage</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Greg</dc:creator>
  <cp:lastModifiedBy>Greg Koseluk</cp:lastModifiedBy>
  <cp:revision>1</cp:revision>
  <cp:lastPrinted>1900-01-01T05:00:00Z</cp:lastPrinted>
  <dcterms:created xsi:type="dcterms:W3CDTF">1900-01-01T05:00:00Z</dcterms:created>
  <dcterms:modified xsi:type="dcterms:W3CDTF">2024-10-22T13:19:36Z</dcterms:modified>
</cp:coreProperties>
</file>